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0"/>
  </p:notesMasterIdLst>
  <p:sldIdLst>
    <p:sldId id="341" r:id="rId3"/>
    <p:sldId id="359" r:id="rId4"/>
    <p:sldId id="343" r:id="rId5"/>
    <p:sldId id="353" r:id="rId6"/>
    <p:sldId id="363" r:id="rId7"/>
    <p:sldId id="346" r:id="rId8"/>
    <p:sldId id="364" r:id="rId9"/>
    <p:sldId id="345" r:id="rId10"/>
    <p:sldId id="362" r:id="rId11"/>
    <p:sldId id="347" r:id="rId12"/>
    <p:sldId id="348" r:id="rId13"/>
    <p:sldId id="349" r:id="rId14"/>
    <p:sldId id="350" r:id="rId15"/>
    <p:sldId id="365" r:id="rId16"/>
    <p:sldId id="356" r:id="rId17"/>
    <p:sldId id="351" r:id="rId18"/>
    <p:sldId id="367" r:id="rId19"/>
    <p:sldId id="361" r:id="rId20"/>
    <p:sldId id="358" r:id="rId21"/>
    <p:sldId id="331" r:id="rId22"/>
    <p:sldId id="277" r:id="rId23"/>
    <p:sldId id="313" r:id="rId24"/>
    <p:sldId id="339" r:id="rId25"/>
    <p:sldId id="366" r:id="rId26"/>
    <p:sldId id="354" r:id="rId27"/>
    <p:sldId id="352" r:id="rId28"/>
    <p:sldId id="357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ing Zou" initials="YZ" lastIdx="11" clrIdx="0">
    <p:extLst>
      <p:ext uri="{19B8F6BF-5375-455C-9EA6-DF929625EA0E}">
        <p15:presenceInfo xmlns:p15="http://schemas.microsoft.com/office/powerpoint/2012/main" userId="S::zouy@queensu.ca::86292efb-85cf-45ba-a150-b648d57276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0" autoAdjust="0"/>
    <p:restoredTop sz="96147" autoAdjust="0"/>
  </p:normalViewPr>
  <p:slideViewPr>
    <p:cSldViewPr snapToGrid="0">
      <p:cViewPr varScale="1">
        <p:scale>
          <a:sx n="121" d="100"/>
          <a:sy n="121" d="100"/>
        </p:scale>
        <p:origin x="5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65B7B4-1140-426D-80C7-5C3DF0ADCEB4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FE2420-440E-4D53-B736-BE7287488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415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73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920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459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75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096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7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389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31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4ED85-7FAF-4B3B-8A50-13503941AA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E902C7-D401-414F-A868-061647924F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341F6-4705-4B5C-A526-FE78BB297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71D37-BE42-4C51-8961-B9AA167182C2}" type="datetime1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FD888-0A72-46D3-8BC2-02EA732AC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350D8-C606-4CF6-AB78-F8B9B5F53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376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FE360-1545-4954-9D99-81753E8E2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F9B9C2-58E1-40D2-AC25-FCB2CE3352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5BB03-58A4-4C66-88CC-99F2C2516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FD857-EF9C-4377-A29A-72B4A929BFB1}" type="datetime1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7E3DB-5069-420F-82BC-8F0C35161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7C249-1A1A-4DFF-A7BA-7BE421514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49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3F70A8-2EBC-498A-850F-60FD86F5A1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68EC24-A986-44C3-81DC-A206363181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D0206-04D5-4965-BD4A-4C4F0480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B2E4-01B2-4784-B916-33CF5F6788E5}" type="datetime1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A2CA3-AE94-4549-A9F2-0DD4E08CA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4BCA4-66D7-4D46-BE52-5B5FFE9F2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57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55045" y="6274244"/>
            <a:ext cx="165110" cy="16421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721107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55045" y="6274244"/>
            <a:ext cx="165110" cy="16421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1867031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Body Level One…"/>
          <p:cNvSpPr txBox="1">
            <a:spLocks noGrp="1"/>
          </p:cNvSpPr>
          <p:nvPr>
            <p:ph type="body" idx="1"/>
          </p:nvPr>
        </p:nvSpPr>
        <p:spPr>
          <a:xfrm>
            <a:off x="1164106" y="1470209"/>
            <a:ext cx="10257571" cy="461645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xfrm>
            <a:off x="786331" y="-56745"/>
            <a:ext cx="9569472" cy="10676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1107432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39835" y="1468967"/>
            <a:ext cx="6320368" cy="46185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667"/>
              </a:spcBef>
            </a:lvl1pPr>
            <a:lvl2pPr marL="595976" indent="-367383">
              <a:spcBef>
                <a:spcPts val="667"/>
              </a:spcBef>
            </a:lvl2pPr>
            <a:lvl3pPr marL="849064" indent="-391876">
              <a:spcBef>
                <a:spcPts val="667"/>
              </a:spcBef>
            </a:lvl3pPr>
            <a:lvl4pPr marL="1234408" indent="-548625">
              <a:spcBef>
                <a:spcPts val="667"/>
              </a:spcBef>
            </a:lvl4pPr>
            <a:lvl5pPr marL="1572727" indent="-658350">
              <a:spcBef>
                <a:spcPts val="667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2326218" y="1468967"/>
            <a:ext cx="3031068" cy="4618567"/>
          </a:xfrm>
          <a:prstGeom prst="rect">
            <a:avLst/>
          </a:prstGeom>
        </p:spPr>
        <p:txBody>
          <a:bodyPr>
            <a:normAutofit/>
          </a:bodyPr>
          <a:lstStyle>
            <a:lvl1pPr marL="380990" indent="-380990">
              <a:buFont typeface="Arial"/>
              <a:defRPr/>
            </a:lvl1pPr>
          </a:lstStyle>
          <a:p>
            <a:pPr marL="285750" indent="-285750">
              <a:buFont typeface="Arial"/>
            </a:pPr>
            <a:endParaRPr/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326338" y="151540"/>
            <a:ext cx="9569473" cy="106766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828222583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1303867" y="151540"/>
            <a:ext cx="9569472" cy="106766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6102838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3920443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Text"/>
          <p:cNvSpPr txBox="1">
            <a:spLocks noGrp="1"/>
          </p:cNvSpPr>
          <p:nvPr>
            <p:ph type="title"/>
          </p:nvPr>
        </p:nvSpPr>
        <p:spPr>
          <a:xfrm>
            <a:off x="2326338" y="151540"/>
            <a:ext cx="9569473" cy="106766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126289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D6E72-96D9-494A-B67E-3B3BD9C3C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5E28C-1CFC-454F-9892-2B24CFF21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1507-AF15-417A-AC68-C796CE31F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C6BE7-9C3B-4806-9271-F8E78CB16BCD}" type="datetime1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ADF90-ABCD-4AAB-9095-5FA2784FD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792B5-A153-4D53-BE71-7F82ADAF2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37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86468-3228-4CD8-BE97-05AD2C9D7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AEF1E4-F487-47D2-B5DD-9CD57A8B9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5D573-BC99-4E14-8A91-E0534530F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076C-C7C2-43D5-83A0-702B2B503D3A}" type="datetime1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5F1EC0-59A1-494F-878D-734B0EA3F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1D768-A089-4E90-8E35-C7BE239A2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14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82891-BCDC-4890-A85E-64737DD87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B3852-EAE7-4399-8D33-4190D147D7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01A088-5692-4342-A3F4-AC674AC2A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B6B4C9-889E-47A2-B90D-29F407353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E1EB4593-7B6D-421D-8A6C-EEBB90132B40}" type="datetime1">
              <a:rPr lang="en-US" smtClean="0"/>
              <a:pPr/>
              <a:t>11/7/2021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592487-42DC-4322-928E-26EE651F5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2156D-7885-484F-A6D8-0CBECECA5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87998442-DCDF-4622-933A-F9895919A1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863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F9B3A-5B33-4735-BF82-BF0CAFE7B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A78CA0-1D26-4DD8-8180-33DADA611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1143B0-A342-4F89-9D7D-D9CFF1BE58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7DE674-5156-4284-ACCC-C7F06745C9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BF39AF-AB8A-4434-A4A8-5BF001D8F5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492156-8048-4ECC-B71B-95DDC2CF9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91ECA-9016-46A2-BCCF-52CCF30F3C3F}" type="datetime1">
              <a:rPr lang="en-US" smtClean="0"/>
              <a:t>11/7/2021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A0FEA0-DFB6-48F0-A3BE-554084C33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6E55DF-FE99-4556-B9F0-71C7002CC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487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94AB6-D7FC-448C-ACFA-1DA8DA663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8AAD00-8943-4EF0-9147-E69EC1495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F822E-6754-4396-A549-C203647D2807}" type="datetime1">
              <a:rPr lang="en-US" smtClean="0"/>
              <a:t>11/7/2021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B1A657-AE01-4D0E-ABF5-2268CDA7F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4B69B5-5DCC-46C1-9E3E-DFB05671C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524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5842A3-5934-4906-A37C-6E398EFCB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C82E4-F2CD-41BB-9139-5029F2805B89}" type="datetime1">
              <a:rPr lang="en-US" smtClean="0"/>
              <a:t>11/7/2021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493DE7-7ABF-49A1-9DED-3C4A6C295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DE9F6-9A27-4672-97F9-95BECCD64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806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0731F-BA84-4932-90BF-B7661FF96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216A5-1666-44AC-9E60-591FD7C00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1F2D1F-8293-43BF-8E5E-8665D9DBC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119511-D1FA-4197-B45D-1C0D5765B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9C19A-62F3-4FAE-88A7-622836A2CC7E}" type="datetime1">
              <a:rPr lang="en-US" smtClean="0"/>
              <a:t>11/7/2021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220C7B-94DF-465E-9EE3-E6682E179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65E8F-637E-4FB1-A31A-8AFC6B43F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692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EA20A-63C7-49F9-871A-ECA6B684C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115C03-9B82-4BBB-AE1E-70C188B188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7D5E9-1616-4A57-B167-ABFD82D53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D66080-729A-4393-B0D1-A61E01536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FB8D4-8067-4C4E-A4D8-A060ACCA2426}" type="datetime1">
              <a:rPr lang="en-US" smtClean="0"/>
              <a:t>11/7/2021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7C10CD-88BD-4E43-BC5D-D314C9A88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A8E3E5-CF4D-4548-998E-438F92A90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2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688819-1E02-4CC0-AFB6-3235F3F65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23025-E051-4358-996E-C938FB30B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FFDD9-2E77-4491-8741-5FCE06DE3C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DBF34-CBA6-4FE1-B1DA-75020C6AFCC8}" type="datetime1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943488-0D64-4B1D-A2AD-BD5726A092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A655D-E09D-4D7C-918E-9CB029EB24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798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4"/>
          <p:cNvSpPr/>
          <p:nvPr/>
        </p:nvSpPr>
        <p:spPr>
          <a:xfrm>
            <a:off x="4" y="2155985"/>
            <a:ext cx="929897" cy="4702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96"/>
                </a:moveTo>
                <a:lnTo>
                  <a:pt x="0" y="21600"/>
                </a:lnTo>
                <a:lnTo>
                  <a:pt x="9874" y="21600"/>
                </a:lnTo>
                <a:lnTo>
                  <a:pt x="21600" y="0"/>
                </a:lnTo>
                <a:lnTo>
                  <a:pt x="0" y="1996"/>
                </a:lnTo>
                <a:close/>
              </a:path>
            </a:pathLst>
          </a:custGeom>
          <a:gradFill>
            <a:gsLst>
              <a:gs pos="0">
                <a:srgbClr val="FFFFFF">
                  <a:alpha val="32000"/>
                </a:srgbClr>
              </a:gs>
              <a:gs pos="58000">
                <a:srgbClr val="ADCCE5"/>
              </a:gs>
              <a:gs pos="99000">
                <a:srgbClr val="588CC9"/>
              </a:gs>
            </a:gsLst>
            <a:lin ang="5400000"/>
          </a:gradFill>
          <a:ln w="12700">
            <a:miter lim="400000"/>
          </a:ln>
        </p:spPr>
        <p:txBody>
          <a:bodyPr lIns="121917" tIns="121917" rIns="121917" bIns="121917"/>
          <a:lstStyle/>
          <a:p>
            <a:pPr defTabSz="2438339">
              <a:defRPr sz="4800">
                <a:latin typeface="+mj-lt"/>
                <a:ea typeface="+mj-ea"/>
                <a:cs typeface="+mj-cs"/>
                <a:sym typeface="Arial"/>
              </a:defRPr>
            </a:pPr>
            <a:endParaRPr sz="6400"/>
          </a:p>
        </p:txBody>
      </p:sp>
      <p:sp>
        <p:nvSpPr>
          <p:cNvPr id="3" name="Freeform 13"/>
          <p:cNvSpPr/>
          <p:nvPr/>
        </p:nvSpPr>
        <p:spPr>
          <a:xfrm>
            <a:off x="-3" y="1322522"/>
            <a:ext cx="564781" cy="553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96"/>
                </a:moveTo>
                <a:lnTo>
                  <a:pt x="0" y="21600"/>
                </a:lnTo>
                <a:lnTo>
                  <a:pt x="9874" y="21600"/>
                </a:lnTo>
                <a:lnTo>
                  <a:pt x="21600" y="0"/>
                </a:lnTo>
                <a:lnTo>
                  <a:pt x="0" y="1996"/>
                </a:lnTo>
                <a:close/>
              </a:path>
            </a:pathLst>
          </a:custGeom>
          <a:gradFill>
            <a:gsLst>
              <a:gs pos="11000">
                <a:srgbClr val="FFFFFF">
                  <a:alpha val="30000"/>
                </a:srgbClr>
              </a:gs>
              <a:gs pos="58000">
                <a:schemeClr val="accent6">
                  <a:alpha val="62000"/>
                </a:schemeClr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121917" tIns="121917" rIns="121917" bIns="121917"/>
          <a:lstStyle/>
          <a:p>
            <a:pPr defTabSz="2438339">
              <a:defRPr sz="4800">
                <a:latin typeface="+mj-lt"/>
                <a:ea typeface="+mj-ea"/>
                <a:cs typeface="+mj-cs"/>
                <a:sym typeface="Arial"/>
              </a:defRPr>
            </a:pPr>
            <a:endParaRPr sz="640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63111" y="6543245"/>
            <a:ext cx="169335" cy="16933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ctr">
              <a:defRPr sz="1067" b="1">
                <a:solidFill>
                  <a:schemeClr val="accent3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972800" cy="1417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8" tIns="91438" rIns="91438" bIns="91438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8" tIns="91438" rIns="91438" bIns="91438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780383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transition spd="med"/>
  <p:txStyles>
    <p:titleStyle>
      <a:lvl1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342891" marR="0" indent="-342891" algn="l" defTabSz="914377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58BB3B"/>
        </a:buClr>
        <a:buSzPct val="100000"/>
        <a:buFont typeface="Times Roman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585772" marR="0" indent="-357178" algn="l" defTabSz="914377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58BB3B"/>
        </a:buClr>
        <a:buSzPct val="100000"/>
        <a:buFont typeface="Times Roman"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824573" marR="0" indent="-367384" algn="l" defTabSz="914377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58BB3B"/>
        </a:buClr>
        <a:buSzPct val="100000"/>
        <a:buFont typeface="Times Roman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175625" marR="0" indent="-489842" algn="l" defTabSz="914377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58BB3B"/>
        </a:buClr>
        <a:buSzPct val="100000"/>
        <a:buFont typeface="Times Roman"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1600160" marR="0" indent="-685783" algn="l" defTabSz="914377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58BB3B"/>
        </a:buClr>
        <a:buSzPct val="100000"/>
        <a:buFont typeface="Times Roman"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1485863" marR="0" indent="-342891" algn="l" defTabSz="914377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58BB3B"/>
        </a:buClr>
        <a:buSzPct val="100000"/>
        <a:buFont typeface="Times Roman"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1714457" marR="0" indent="-342891" algn="l" defTabSz="914377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58BB3B"/>
        </a:buClr>
        <a:buSzPct val="100000"/>
        <a:buFont typeface="Times Roman"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1943051" marR="0" indent="-342891" algn="l" defTabSz="914377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58BB3B"/>
        </a:buClr>
        <a:buSzPct val="100000"/>
        <a:buFont typeface="Times Roman"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2171646" marR="0" indent="-342891" algn="l" defTabSz="914377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58BB3B"/>
        </a:buClr>
        <a:buSzPct val="100000"/>
        <a:buFont typeface="Times Roman"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ct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ct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ct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ct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ct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ct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ct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ct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ct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3" Type="http://schemas.openxmlformats.org/officeDocument/2006/relationships/image" Target="../media/image33.jp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sv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svg"/><Relationship Id="rId4" Type="http://schemas.openxmlformats.org/officeDocument/2006/relationships/image" Target="../media/image47.svg"/><Relationship Id="rId9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2A3D9-4661-454C-8382-3918C7682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11" y="1294776"/>
            <a:ext cx="3752666" cy="275922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altLang="zh-CN" sz="4200" b="1" kern="1200" dirty="0">
                <a:solidFill>
                  <a:srgbClr val="C00000"/>
                </a:solidFill>
                <a:effectLst>
                  <a:reflection blurRad="292100" stA="45000" endPos="19000" dir="5400000" sy="-100000" algn="bl" rotWithShape="0"/>
                </a:effectLst>
              </a:rPr>
              <a:t>Augmenting The Readability and  Traceability of Software Documentation</a:t>
            </a:r>
            <a:endParaRPr lang="en-US" sz="4200" kern="1200" dirty="0">
              <a:solidFill>
                <a:srgbClr val="C00000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68083E6-CFC9-4358-AE6C-5E595E532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311" y="4473195"/>
            <a:ext cx="3626289" cy="15593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b="1" kern="1200" dirty="0">
                <a:solidFill>
                  <a:schemeClr val="tx1"/>
                </a:solidFill>
              </a:rPr>
              <a:t>From Investment Banking to SE Research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8FEEC4-A857-4F1C-9DD8-4C07B0493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</a:t>
            </a:fld>
            <a:endParaRPr lang="en-US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408D2EE-3A26-4FDB-B01C-0AD996BC5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849" y="875580"/>
            <a:ext cx="6770806" cy="5106840"/>
          </a:xfrm>
          <a:prstGeom prst="rect">
            <a:avLst/>
          </a:prstGeom>
        </p:spPr>
      </p:pic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D9E33561-F007-4CEF-AA74-AB8830DFCB3A}"/>
              </a:ext>
            </a:extLst>
          </p:cNvPr>
          <p:cNvSpPr txBox="1">
            <a:spLocks/>
          </p:cNvSpPr>
          <p:nvPr/>
        </p:nvSpPr>
        <p:spPr>
          <a:xfrm>
            <a:off x="539311" y="5369162"/>
            <a:ext cx="4007975" cy="1559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Aidan Yang</a:t>
            </a:r>
          </a:p>
        </p:txBody>
      </p:sp>
    </p:spTree>
    <p:extLst>
      <p:ext uri="{BB962C8B-B14F-4D97-AF65-F5344CB8AC3E}">
        <p14:creationId xmlns:p14="http://schemas.microsoft.com/office/powerpoint/2010/main" val="1046259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B3EE31-115A-46DB-B0F5-7DC19A5736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678" y="2430269"/>
            <a:ext cx="6260653" cy="392519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923C2-A285-4DDF-AD50-1BEA52E87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29E6E41-F815-4343-9D29-B795352F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884" y="330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We Surveyed 102 Developers </a:t>
            </a:r>
            <a:endParaRPr lang="en-US" sz="4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CB5F30-4491-443C-84FA-0FF7BFF94191}"/>
              </a:ext>
            </a:extLst>
          </p:cNvPr>
          <p:cNvSpPr txBox="1">
            <a:spLocks/>
          </p:cNvSpPr>
          <p:nvPr/>
        </p:nvSpPr>
        <p:spPr>
          <a:xfrm>
            <a:off x="1602046" y="1358738"/>
            <a:ext cx="3487236" cy="15308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0" i="0" u="none" strike="noStrike" baseline="0" dirty="0"/>
              <a:t>The distribution of the years of experience of the surveyed developers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722E543-4D01-4B67-BBDC-4D1FA4A0E38A}"/>
              </a:ext>
            </a:extLst>
          </p:cNvPr>
          <p:cNvSpPr txBox="1">
            <a:spLocks/>
          </p:cNvSpPr>
          <p:nvPr/>
        </p:nvSpPr>
        <p:spPr>
          <a:xfrm>
            <a:off x="6668422" y="1247419"/>
            <a:ext cx="3884356" cy="15308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0" i="0" u="none" strike="noStrike" baseline="0" dirty="0"/>
              <a:t>The distribution of the job roles of the surveyed developers.</a:t>
            </a:r>
            <a:endParaRPr lang="en-US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5FFD8AB-2B53-4F17-A2E2-D940BA284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89977"/>
            <a:ext cx="5566998" cy="392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46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923C2-A285-4DDF-AD50-1BEA52E87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11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29E6E41-F815-4343-9D29-B795352F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884" y="330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We Surveyed 102 Developers</a:t>
            </a:r>
            <a:endParaRPr lang="en-US" sz="4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CB5F30-4491-443C-84FA-0FF7BFF94191}"/>
              </a:ext>
            </a:extLst>
          </p:cNvPr>
          <p:cNvSpPr txBox="1">
            <a:spLocks/>
          </p:cNvSpPr>
          <p:nvPr/>
        </p:nvSpPr>
        <p:spPr>
          <a:xfrm>
            <a:off x="1365888" y="1382576"/>
            <a:ext cx="4302642" cy="15308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0" i="0" u="none" strike="noStrike" baseline="0" dirty="0"/>
              <a:t>Developers' answers for frequency of release note update.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722E543-4D01-4B67-BBDC-4D1FA4A0E38A}"/>
              </a:ext>
            </a:extLst>
          </p:cNvPr>
          <p:cNvSpPr txBox="1">
            <a:spLocks/>
          </p:cNvSpPr>
          <p:nvPr/>
        </p:nvSpPr>
        <p:spPr>
          <a:xfrm>
            <a:off x="7706395" y="1248034"/>
            <a:ext cx="2728952" cy="15308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0" i="0" u="none" strike="noStrike" baseline="0" dirty="0"/>
              <a:t>Developers' answers for release note uses.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653DCC-4F8F-407E-8B3E-DD3808479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73" y="2522173"/>
            <a:ext cx="5475409" cy="40051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0E2E28-7533-4E51-ACC5-F7481B7E9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530" y="3009660"/>
            <a:ext cx="6456764" cy="303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7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01AC0-7FE7-4B52-B2BA-EB1E32A0F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185" y="1601972"/>
            <a:ext cx="3283335" cy="4061638"/>
          </a:xfrm>
        </p:spPr>
        <p:txBody>
          <a:bodyPr>
            <a:noAutofit/>
          </a:bodyPr>
          <a:lstStyle/>
          <a:p>
            <a:r>
              <a:rPr lang="en-US" sz="2400" dirty="0"/>
              <a:t>We collected data of the studied </a:t>
            </a:r>
            <a:r>
              <a:rPr lang="en-US" sz="2400" dirty="0">
                <a:solidFill>
                  <a:srgbClr val="C00000"/>
                </a:solidFill>
              </a:rPr>
              <a:t>2,232</a:t>
            </a:r>
            <a:r>
              <a:rPr lang="en-US" sz="2400" dirty="0"/>
              <a:t> apps over the period of three years.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We collect </a:t>
            </a:r>
            <a:r>
              <a:rPr lang="en-US" sz="2400" dirty="0">
                <a:solidFill>
                  <a:srgbClr val="C00000"/>
                </a:solidFill>
              </a:rPr>
              <a:t>70 thousand</a:t>
            </a:r>
            <a:r>
              <a:rPr lang="en-US" sz="2400" dirty="0"/>
              <a:t> releases, </a:t>
            </a:r>
            <a:r>
              <a:rPr lang="en-US" sz="2400" dirty="0">
                <a:solidFill>
                  <a:srgbClr val="C00000"/>
                </a:solidFill>
              </a:rPr>
              <a:t>67 million</a:t>
            </a:r>
            <a:r>
              <a:rPr lang="en-US" sz="2400" dirty="0"/>
              <a:t> user reviews and </a:t>
            </a:r>
            <a:r>
              <a:rPr lang="en-US" sz="2400" dirty="0">
                <a:solidFill>
                  <a:srgbClr val="C00000"/>
                </a:solidFill>
              </a:rPr>
              <a:t>2.9 million</a:t>
            </a:r>
            <a:r>
              <a:rPr lang="en-US" sz="2400" dirty="0"/>
              <a:t> developer responses.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BA6AE01-868A-47B1-878B-AE430FE86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95243" y="208953"/>
            <a:ext cx="8396757" cy="614739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48229F-5560-4530-BDF1-DF895A1A3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12</a:t>
            </a:fld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3D766EB7-90D9-4BAB-B878-E0434F16C315}"/>
              </a:ext>
            </a:extLst>
          </p:cNvPr>
          <p:cNvSpPr txBox="1">
            <a:spLocks/>
          </p:cNvSpPr>
          <p:nvPr/>
        </p:nvSpPr>
        <p:spPr>
          <a:xfrm>
            <a:off x="496185" y="3969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Data Collection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70455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923C2-A285-4DDF-AD50-1BEA52E87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13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29E6E41-F815-4343-9D29-B795352F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884" y="33062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We Observe 6 Release Note Patterns</a:t>
            </a:r>
            <a:endParaRPr lang="en-US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C0F4F9-BA6C-4F5A-91EF-4F879BC89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312" y="1456328"/>
            <a:ext cx="8959436" cy="36630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911D41-849A-4AE9-AB83-B2794BBE0EC2}"/>
              </a:ext>
            </a:extLst>
          </p:cNvPr>
          <p:cNvSpPr txBox="1"/>
          <p:nvPr/>
        </p:nvSpPr>
        <p:spPr>
          <a:xfrm>
            <a:off x="1490311" y="5057322"/>
            <a:ext cx="92113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Example release notes: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GUI enhancements and minor fixes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Fix a bug of the grouping separator. Improved calculation precision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02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DDA0DD-789B-48E9-96E8-FFC9762E0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E3CAD96-69EA-4961-B812-582AE1A83F70}"/>
              </a:ext>
            </a:extLst>
          </p:cNvPr>
          <p:cNvSpPr txBox="1">
            <a:spLocks/>
          </p:cNvSpPr>
          <p:nvPr/>
        </p:nvSpPr>
        <p:spPr>
          <a:xfrm>
            <a:off x="5916167" y="1690688"/>
            <a:ext cx="5903710" cy="1513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  <a:defRPr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Do software teams care about 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release documentation?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  <a:defRPr/>
            </a:pP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  <a:p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04A353-93D8-4603-B2E9-7C39F7442D90}"/>
              </a:ext>
            </a:extLst>
          </p:cNvPr>
          <p:cNvSpPr txBox="1"/>
          <p:nvPr/>
        </p:nvSpPr>
        <p:spPr>
          <a:xfrm>
            <a:off x="5916167" y="3168485"/>
            <a:ext cx="55796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  <a:defRPr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Do release notes affect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user decisions?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088B9A-DBA4-4C06-8CE4-8225A65821F9}"/>
              </a:ext>
            </a:extLst>
          </p:cNvPr>
          <p:cNvSpPr txBox="1"/>
          <p:nvPr/>
        </p:nvSpPr>
        <p:spPr>
          <a:xfrm>
            <a:off x="5820785" y="4577751"/>
            <a:ext cx="55796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  <a:defRPr/>
            </a:pPr>
            <a:endParaRPr lang="en-US" sz="2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 startAt="3"/>
              <a:defRPr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software documentation and source code be traced automatically?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43C039-8577-41EA-900E-5C74A8B3E0B9}"/>
              </a:ext>
            </a:extLst>
          </p:cNvPr>
          <p:cNvSpPr txBox="1">
            <a:spLocks/>
          </p:cNvSpPr>
          <p:nvPr/>
        </p:nvSpPr>
        <p:spPr>
          <a:xfrm>
            <a:off x="4257582" y="3987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7129388-0CB6-4C11-9515-A67F0304014A}"/>
              </a:ext>
            </a:extLst>
          </p:cNvPr>
          <p:cNvSpPr txBox="1">
            <a:spLocks/>
          </p:cNvSpPr>
          <p:nvPr/>
        </p:nvSpPr>
        <p:spPr>
          <a:xfrm>
            <a:off x="838200" y="1757903"/>
            <a:ext cx="4168806" cy="1517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Corporations strategize around 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quarterly earning reports.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E609EA-FCE0-4ED1-A251-62B49A99164B}"/>
              </a:ext>
            </a:extLst>
          </p:cNvPr>
          <p:cNvSpPr txBox="1"/>
          <p:nvPr/>
        </p:nvSpPr>
        <p:spPr>
          <a:xfrm>
            <a:off x="891332" y="3200079"/>
            <a:ext cx="43463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Investors use earning reports for 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investment decisions.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C5F429-D540-4A0F-9233-59437F87F3DB}"/>
              </a:ext>
            </a:extLst>
          </p:cNvPr>
          <p:cNvSpPr txBox="1"/>
          <p:nvPr/>
        </p:nvSpPr>
        <p:spPr>
          <a:xfrm>
            <a:off x="891332" y="4889608"/>
            <a:ext cx="45631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Bankers/lawyers 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trace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financial documents with SEC regulations.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174C933-B1D1-4B8F-9F94-B128E66514CB}"/>
              </a:ext>
            </a:extLst>
          </p:cNvPr>
          <p:cNvSpPr txBox="1">
            <a:spLocks/>
          </p:cNvSpPr>
          <p:nvPr/>
        </p:nvSpPr>
        <p:spPr>
          <a:xfrm>
            <a:off x="6562077" y="307927"/>
            <a:ext cx="48587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</a:rPr>
              <a:t>Questions in Software Documents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9F7AE13-0DBA-41A1-AB7C-FE623FE834B7}"/>
              </a:ext>
            </a:extLst>
          </p:cNvPr>
          <p:cNvSpPr txBox="1">
            <a:spLocks/>
          </p:cNvSpPr>
          <p:nvPr/>
        </p:nvSpPr>
        <p:spPr>
          <a:xfrm>
            <a:off x="1057388" y="307927"/>
            <a:ext cx="48587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</a:rPr>
              <a:t>Questions in Financial Documents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BD8AC77-7F39-4B04-B9C0-B9FD4F724F9F}"/>
              </a:ext>
            </a:extLst>
          </p:cNvPr>
          <p:cNvSpPr txBox="1">
            <a:spLocks/>
          </p:cNvSpPr>
          <p:nvPr/>
        </p:nvSpPr>
        <p:spPr>
          <a:xfrm>
            <a:off x="6434746" y="2550231"/>
            <a:ext cx="2636102" cy="5087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2000" b="1" dirty="0">
                <a:solidFill>
                  <a:prstClr val="black"/>
                </a:solidFill>
              </a:rPr>
              <a:t>Yes! [EMSE’21] </a:t>
            </a:r>
          </a:p>
        </p:txBody>
      </p:sp>
    </p:spTree>
    <p:extLst>
      <p:ext uri="{BB962C8B-B14F-4D97-AF65-F5344CB8AC3E}">
        <p14:creationId xmlns:p14="http://schemas.microsoft.com/office/powerpoint/2010/main" val="262273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923C2-A285-4DDF-AD50-1BEA52E87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15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29E6E41-F815-4343-9D29-B795352F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86320" y="92353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Regression Models</a:t>
            </a:r>
            <a:endParaRPr lang="en-US" sz="4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CB9114-95A8-4F74-96A2-949603061FAA}"/>
              </a:ext>
            </a:extLst>
          </p:cNvPr>
          <p:cNvSpPr txBox="1"/>
          <p:nvPr/>
        </p:nvSpPr>
        <p:spPr>
          <a:xfrm>
            <a:off x="943019" y="3565832"/>
            <a:ext cx="471355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2400" b="0" i="0" u="none" strike="noStrike" baseline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We build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6 </a:t>
            </a:r>
            <a:r>
              <a:rPr lang="en-US" sz="2400" b="1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logistic regression models</a:t>
            </a:r>
            <a:r>
              <a:rPr lang="en-US" sz="240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 on each of the 6 patterns</a:t>
            </a:r>
            <a:r>
              <a:rPr lang="en-US" sz="2400" b="1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to observe if certain app attributes are correlated with release note patterns.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693CC8-FDBD-4FAA-AB9A-A357211E7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881" y="572523"/>
            <a:ext cx="2968554" cy="57838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5D5434-9F97-45EC-8DE8-A3AD7F32C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023" y="2001102"/>
            <a:ext cx="4244124" cy="153441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24EC96-9E9B-40B4-8C7E-EE41397A5661}"/>
              </a:ext>
            </a:extLst>
          </p:cNvPr>
          <p:cNvCxnSpPr>
            <a:cxnSpLocks/>
          </p:cNvCxnSpPr>
          <p:nvPr/>
        </p:nvCxnSpPr>
        <p:spPr>
          <a:xfrm flipH="1" flipV="1">
            <a:off x="9344027" y="3573627"/>
            <a:ext cx="508312" cy="1847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BC6EEDB-82E9-49E4-8E59-26B46CE86964}"/>
              </a:ext>
            </a:extLst>
          </p:cNvPr>
          <p:cNvSpPr txBox="1"/>
          <p:nvPr/>
        </p:nvSpPr>
        <p:spPr>
          <a:xfrm>
            <a:off x="9708220" y="3705144"/>
            <a:ext cx="47135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Significant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197FEB-CA91-49B8-A587-A32659EFB396}"/>
              </a:ext>
            </a:extLst>
          </p:cNvPr>
          <p:cNvCxnSpPr>
            <a:cxnSpLocks/>
          </p:cNvCxnSpPr>
          <p:nvPr/>
        </p:nvCxnSpPr>
        <p:spPr>
          <a:xfrm flipH="1">
            <a:off x="9344027" y="4118018"/>
            <a:ext cx="468160" cy="1255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162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EEBF1-1DD2-4615-A92F-403CD06B1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1530"/>
            <a:ext cx="9936126" cy="2319702"/>
          </a:xfrm>
        </p:spPr>
        <p:txBody>
          <a:bodyPr>
            <a:noAutofit/>
          </a:bodyPr>
          <a:lstStyle/>
          <a:p>
            <a:r>
              <a:rPr lang="en-US" sz="2400" dirty="0"/>
              <a:t>We identify </a:t>
            </a:r>
            <a:r>
              <a:rPr lang="en-US" sz="2400" b="1" dirty="0"/>
              <a:t>six patterns </a:t>
            </a:r>
            <a:r>
              <a:rPr lang="en-US" sz="2400" dirty="0"/>
              <a:t>of release notes. </a:t>
            </a:r>
          </a:p>
          <a:p>
            <a:r>
              <a:rPr lang="en-US" sz="2400" dirty="0"/>
              <a:t>Apps with long and updating release notes have </a:t>
            </a:r>
            <a:r>
              <a:rPr lang="en-US" sz="2400" b="1" dirty="0"/>
              <a:t>high perceived quality releases, an increase in user ratings, and informative release notes</a:t>
            </a:r>
            <a:r>
              <a:rPr lang="en-US" sz="2400" dirty="0"/>
              <a:t>. </a:t>
            </a:r>
          </a:p>
          <a:p>
            <a:pPr algn="l"/>
            <a:r>
              <a:rPr lang="en-US" sz="2400" b="0" i="0" u="none" strike="noStrike" baseline="0" dirty="0"/>
              <a:t>Our</a:t>
            </a:r>
            <a:r>
              <a:rPr lang="en-US" sz="2400" dirty="0"/>
              <a:t> </a:t>
            </a:r>
            <a:r>
              <a:rPr lang="en-US" sz="2400" b="0" i="0" u="none" strike="noStrike" baseline="0" dirty="0"/>
              <a:t>work shows potential directions for developers to improve the release notes mechanisms in app stores.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1CAED-0426-4CAD-9709-CF6DC056A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16</a:t>
            </a:fld>
            <a:endParaRPr lang="en-US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01148D6-338A-40FF-BEEB-8F0DDAA99021}"/>
              </a:ext>
            </a:extLst>
          </p:cNvPr>
          <p:cNvSpPr txBox="1">
            <a:spLocks/>
          </p:cNvSpPr>
          <p:nvPr/>
        </p:nvSpPr>
        <p:spPr>
          <a:xfrm>
            <a:off x="994884" y="330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sz="4000" b="1" dirty="0">
                <a:solidFill>
                  <a:srgbClr val="C00000"/>
                </a:solidFill>
              </a:rPr>
              <a:t>Contributions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B0A033-CCA9-46BB-8DE4-5AE69D0D2D09}"/>
              </a:ext>
            </a:extLst>
          </p:cNvPr>
          <p:cNvSpPr txBox="1"/>
          <p:nvPr/>
        </p:nvSpPr>
        <p:spPr>
          <a:xfrm>
            <a:off x="2051166" y="4597108"/>
            <a:ext cx="27123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To appear at EMSE as: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532CFB-BE23-421D-95A4-1DA430D90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959" y="4181856"/>
            <a:ext cx="6851735" cy="225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38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DDA0DD-789B-48E9-96E8-FFC9762E0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17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E3CAD96-69EA-4961-B812-582AE1A83F70}"/>
              </a:ext>
            </a:extLst>
          </p:cNvPr>
          <p:cNvSpPr txBox="1">
            <a:spLocks/>
          </p:cNvSpPr>
          <p:nvPr/>
        </p:nvSpPr>
        <p:spPr>
          <a:xfrm>
            <a:off x="5916167" y="1690688"/>
            <a:ext cx="5903710" cy="1513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  <a:defRPr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Do software teams care about 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release documentation?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04A353-93D8-4603-B2E9-7C39F7442D90}"/>
              </a:ext>
            </a:extLst>
          </p:cNvPr>
          <p:cNvSpPr txBox="1"/>
          <p:nvPr/>
        </p:nvSpPr>
        <p:spPr>
          <a:xfrm>
            <a:off x="5916167" y="3168485"/>
            <a:ext cx="55796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  <a:defRPr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release notes affect </a:t>
            </a: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 decisions?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088B9A-DBA4-4C06-8CE4-8225A65821F9}"/>
              </a:ext>
            </a:extLst>
          </p:cNvPr>
          <p:cNvSpPr txBox="1"/>
          <p:nvPr/>
        </p:nvSpPr>
        <p:spPr>
          <a:xfrm>
            <a:off x="5820785" y="4577751"/>
            <a:ext cx="55796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  <a:defRPr/>
            </a:pPr>
            <a:endParaRPr lang="en-US" sz="2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 startAt="3"/>
              <a:defRPr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Can software documentation and source code be traced automatically?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43C039-8577-41EA-900E-5C74A8B3E0B9}"/>
              </a:ext>
            </a:extLst>
          </p:cNvPr>
          <p:cNvSpPr txBox="1">
            <a:spLocks/>
          </p:cNvSpPr>
          <p:nvPr/>
        </p:nvSpPr>
        <p:spPr>
          <a:xfrm>
            <a:off x="4257582" y="3987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7129388-0CB6-4C11-9515-A67F0304014A}"/>
              </a:ext>
            </a:extLst>
          </p:cNvPr>
          <p:cNvSpPr txBox="1">
            <a:spLocks/>
          </p:cNvSpPr>
          <p:nvPr/>
        </p:nvSpPr>
        <p:spPr>
          <a:xfrm>
            <a:off x="838200" y="1757903"/>
            <a:ext cx="4168806" cy="1517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Corporations strategize around 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quarterly earning reports.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E609EA-FCE0-4ED1-A251-62B49A99164B}"/>
              </a:ext>
            </a:extLst>
          </p:cNvPr>
          <p:cNvSpPr txBox="1"/>
          <p:nvPr/>
        </p:nvSpPr>
        <p:spPr>
          <a:xfrm>
            <a:off x="891332" y="3200079"/>
            <a:ext cx="43463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Investors use earning reports for 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investment decisions.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C5F429-D540-4A0F-9233-59437F87F3DB}"/>
              </a:ext>
            </a:extLst>
          </p:cNvPr>
          <p:cNvSpPr txBox="1"/>
          <p:nvPr/>
        </p:nvSpPr>
        <p:spPr>
          <a:xfrm>
            <a:off x="891332" y="4889608"/>
            <a:ext cx="45631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Bankers/lawyers 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trace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financial documents with SEC regulations.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174C933-B1D1-4B8F-9F94-B128E66514CB}"/>
              </a:ext>
            </a:extLst>
          </p:cNvPr>
          <p:cNvSpPr txBox="1">
            <a:spLocks/>
          </p:cNvSpPr>
          <p:nvPr/>
        </p:nvSpPr>
        <p:spPr>
          <a:xfrm>
            <a:off x="6562077" y="307927"/>
            <a:ext cx="48587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</a:rPr>
              <a:t>Questions in Software Documents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9F7AE13-0DBA-41A1-AB7C-FE623FE834B7}"/>
              </a:ext>
            </a:extLst>
          </p:cNvPr>
          <p:cNvSpPr txBox="1">
            <a:spLocks/>
          </p:cNvSpPr>
          <p:nvPr/>
        </p:nvSpPr>
        <p:spPr>
          <a:xfrm>
            <a:off x="1057388" y="307927"/>
            <a:ext cx="48587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</a:rPr>
              <a:t>Questions in Financial Documents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A05172F-7A69-4025-A786-5FCD655F20AF}"/>
              </a:ext>
            </a:extLst>
          </p:cNvPr>
          <p:cNvSpPr txBox="1">
            <a:spLocks/>
          </p:cNvSpPr>
          <p:nvPr/>
        </p:nvSpPr>
        <p:spPr>
          <a:xfrm>
            <a:off x="6434746" y="2550231"/>
            <a:ext cx="2636102" cy="5087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2000" b="1" dirty="0">
                <a:solidFill>
                  <a:prstClr val="black"/>
                </a:solidFill>
              </a:rPr>
              <a:t>Yes! [EMSE’21]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68853AA-AD55-40EA-BC62-398C85B0CCA5}"/>
              </a:ext>
            </a:extLst>
          </p:cNvPr>
          <p:cNvSpPr txBox="1">
            <a:spLocks/>
          </p:cNvSpPr>
          <p:nvPr/>
        </p:nvSpPr>
        <p:spPr>
          <a:xfrm>
            <a:off x="6434746" y="4076230"/>
            <a:ext cx="5579629" cy="48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2000" b="1" dirty="0">
                <a:solidFill>
                  <a:prstClr val="black"/>
                </a:solidFill>
              </a:rPr>
              <a:t>Yes, release notes affect how users perceive apps [EMSE’21] </a:t>
            </a:r>
          </a:p>
        </p:txBody>
      </p:sp>
    </p:spTree>
    <p:extLst>
      <p:ext uri="{BB962C8B-B14F-4D97-AF65-F5344CB8AC3E}">
        <p14:creationId xmlns:p14="http://schemas.microsoft.com/office/powerpoint/2010/main" val="245547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D2E75-D6D7-4473-9A3A-01DFFB8A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4D7D632-3CE7-42E1-90F9-9C88AFD3DE68}"/>
              </a:ext>
            </a:extLst>
          </p:cNvPr>
          <p:cNvSpPr txBox="1">
            <a:spLocks/>
          </p:cNvSpPr>
          <p:nvPr/>
        </p:nvSpPr>
        <p:spPr>
          <a:xfrm>
            <a:off x="1001829" y="307926"/>
            <a:ext cx="73223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</a:rPr>
              <a:t>It’s Not Just About the Bugs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8722380-1B93-4F68-9FC4-24C2985C7C4F}"/>
              </a:ext>
            </a:extLst>
          </p:cNvPr>
          <p:cNvSpPr txBox="1">
            <a:spLocks/>
          </p:cNvSpPr>
          <p:nvPr/>
        </p:nvSpPr>
        <p:spPr>
          <a:xfrm>
            <a:off x="838199" y="1757903"/>
            <a:ext cx="5524763" cy="7519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Study by the National Academy of Sciences</a:t>
            </a:r>
          </a:p>
          <a:p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AF3755-5803-4DCB-8F5B-7C58F2BAC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424" y="1757902"/>
            <a:ext cx="2632913" cy="41428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F64857-003C-4EA6-BAEF-279645B74C82}"/>
              </a:ext>
            </a:extLst>
          </p:cNvPr>
          <p:cNvSpPr txBox="1"/>
          <p:nvPr/>
        </p:nvSpPr>
        <p:spPr>
          <a:xfrm>
            <a:off x="838199" y="2778470"/>
            <a:ext cx="503918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Failures due to software in: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Aviation, medical devices, energy grids, defense, electronic voting 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088826-A78B-49D5-8AD5-92F355CC4C08}"/>
              </a:ext>
            </a:extLst>
          </p:cNvPr>
          <p:cNvSpPr txBox="1"/>
          <p:nvPr/>
        </p:nvSpPr>
        <p:spPr>
          <a:xfrm>
            <a:off x="838199" y="4474254"/>
            <a:ext cx="609494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Bugs in code only account for 3% of failures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Most failures caused by a poor understanding of 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 requirements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and specification</a:t>
            </a:r>
          </a:p>
        </p:txBody>
      </p:sp>
    </p:spTree>
    <p:extLst>
      <p:ext uri="{BB962C8B-B14F-4D97-AF65-F5344CB8AC3E}">
        <p14:creationId xmlns:p14="http://schemas.microsoft.com/office/powerpoint/2010/main" val="62491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C9CB3D-1E1E-4143-8CB8-3BBA0C847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19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C14C52-F270-4AA1-87F0-3F33E615DA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2062" y="1249510"/>
            <a:ext cx="6770806" cy="510684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5121C75-43E9-4E70-AE9F-48B321654A9E}"/>
              </a:ext>
            </a:extLst>
          </p:cNvPr>
          <p:cNvSpPr txBox="1">
            <a:spLocks/>
          </p:cNvSpPr>
          <p:nvPr/>
        </p:nvSpPr>
        <p:spPr>
          <a:xfrm>
            <a:off x="636498" y="277685"/>
            <a:ext cx="11201934" cy="12585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Project 2: Out-of-Sync Co-Changes of Requirements and Source Code in the Cucumber Framework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84240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6B654-7313-4A4C-B5D8-AFCA46FC2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rgbClr val="C00000"/>
                </a:solidFill>
              </a:rPr>
              <a:t>IPO: Initial Public Offering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6BEFA-5C60-44B7-99FF-89E12FC54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7548"/>
            <a:ext cx="8559800" cy="1273175"/>
          </a:xfrm>
        </p:spPr>
        <p:txBody>
          <a:bodyPr/>
          <a:lstStyle/>
          <a:p>
            <a:r>
              <a:rPr lang="en-US" dirty="0"/>
              <a:t>Offering shares of a private corporation to the public</a:t>
            </a:r>
          </a:p>
          <a:p>
            <a:r>
              <a:rPr lang="en-US" dirty="0"/>
              <a:t>Why?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19A6F-9065-4477-AF08-56FC9AC9C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5F2E1-AEE8-429B-949C-321D4BBF9C0F}"/>
              </a:ext>
            </a:extLst>
          </p:cNvPr>
          <p:cNvSpPr txBox="1"/>
          <p:nvPr/>
        </p:nvSpPr>
        <p:spPr>
          <a:xfrm>
            <a:off x="599741" y="2813111"/>
            <a:ext cx="31020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Raise capital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484188-8E21-4C8F-A629-250450A70885}"/>
              </a:ext>
            </a:extLst>
          </p:cNvPr>
          <p:cNvSpPr txBox="1"/>
          <p:nvPr/>
        </p:nvSpPr>
        <p:spPr>
          <a:xfrm>
            <a:off x="599741" y="3337261"/>
            <a:ext cx="29758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Increase exposure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A36989-356C-44FD-A607-DD205D6C0639}"/>
              </a:ext>
            </a:extLst>
          </p:cNvPr>
          <p:cNvSpPr txBox="1"/>
          <p:nvPr/>
        </p:nvSpPr>
        <p:spPr>
          <a:xfrm>
            <a:off x="599741" y="3899018"/>
            <a:ext cx="26290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Prestige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195C86-5656-48E3-9BB2-DD646397B6AD}"/>
              </a:ext>
            </a:extLst>
          </p:cNvPr>
          <p:cNvSpPr txBox="1"/>
          <p:nvPr/>
        </p:nvSpPr>
        <p:spPr>
          <a:xfrm>
            <a:off x="599741" y="4465221"/>
            <a:ext cx="24650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Memes</a:t>
            </a:r>
          </a:p>
        </p:txBody>
      </p:sp>
      <p:pic>
        <p:nvPicPr>
          <p:cNvPr id="14" name="Graphic 13" descr="Money with solid fill">
            <a:extLst>
              <a:ext uri="{FF2B5EF4-FFF2-40B4-BE49-F238E27FC236}">
                <a16:creationId xmlns:a16="http://schemas.microsoft.com/office/drawing/2014/main" id="{9F305473-25F1-420B-A804-5B392DB01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42801" y="2309005"/>
            <a:ext cx="1615440" cy="16154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8D6C91-54A7-4D3B-832A-B472232C5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423" y="2671094"/>
            <a:ext cx="1328521" cy="10823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763D89-A10A-4E8D-825D-7111C7902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9871" y="4417243"/>
            <a:ext cx="4041786" cy="16086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9D44EAD-1F4C-4254-9E67-E755B0D4A1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2715" y="2813111"/>
            <a:ext cx="4758525" cy="326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51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E0B79-3F00-4306-8326-E1507503F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3994" y="24220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1E69F-7AEA-4490-AE57-122CE98F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5883" y="1597623"/>
            <a:ext cx="4044384" cy="3279177"/>
          </a:xfrm>
        </p:spPr>
        <p:txBody>
          <a:bodyPr>
            <a:normAutofit fontScale="92500"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Out-of-synch co-change reduces benefits of Behavior Driven Development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New developers entering a project struggle to understand requirements in Cucumber  </a:t>
            </a:r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E1CB2780-89B8-405E-812D-007D7C7D9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0798"/>
            <a:ext cx="3525856" cy="2197364"/>
          </a:xfrm>
          <a:prstGeom prst="rect">
            <a:avLst/>
          </a:prstGeom>
        </p:spPr>
      </p:pic>
      <p:pic>
        <p:nvPicPr>
          <p:cNvPr id="7" name="Graphic 6" descr="Call center">
            <a:extLst>
              <a:ext uri="{FF2B5EF4-FFF2-40B4-BE49-F238E27FC236}">
                <a16:creationId xmlns:a16="http://schemas.microsoft.com/office/drawing/2014/main" id="{C8274334-328C-410F-8923-DF747A28C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86032" y="1095787"/>
            <a:ext cx="914400" cy="914400"/>
          </a:xfrm>
          <a:prstGeom prst="rect">
            <a:avLst/>
          </a:prstGeom>
        </p:spPr>
      </p:pic>
      <p:pic>
        <p:nvPicPr>
          <p:cNvPr id="9" name="Graphic 8" descr="Group brainstorm">
            <a:extLst>
              <a:ext uri="{FF2B5EF4-FFF2-40B4-BE49-F238E27FC236}">
                <a16:creationId xmlns:a16="http://schemas.microsoft.com/office/drawing/2014/main" id="{6B363E32-9410-458B-A060-4D0383103B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20984" y="3447829"/>
            <a:ext cx="1044497" cy="1044497"/>
          </a:xfrm>
          <a:prstGeom prst="rect">
            <a:avLst/>
          </a:prstGeom>
        </p:spPr>
      </p:pic>
      <p:pic>
        <p:nvPicPr>
          <p:cNvPr id="11" name="Graphic 10" descr="Line arrow: Counter-clockwise curve">
            <a:extLst>
              <a:ext uri="{FF2B5EF4-FFF2-40B4-BE49-F238E27FC236}">
                <a16:creationId xmlns:a16="http://schemas.microsoft.com/office/drawing/2014/main" id="{5CE51EE0-18BA-4741-A12F-555A1E3CB6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70706" y="2380786"/>
            <a:ext cx="914400" cy="914400"/>
          </a:xfrm>
          <a:prstGeom prst="rect">
            <a:avLst/>
          </a:prstGeom>
        </p:spPr>
      </p:pic>
      <p:pic>
        <p:nvPicPr>
          <p:cNvPr id="14" name="Graphic 13" descr="Office worker">
            <a:extLst>
              <a:ext uri="{FF2B5EF4-FFF2-40B4-BE49-F238E27FC236}">
                <a16:creationId xmlns:a16="http://schemas.microsoft.com/office/drawing/2014/main" id="{7E8C0356-9C55-4917-9392-291EA46FE8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35842" y="3559927"/>
            <a:ext cx="914400" cy="914400"/>
          </a:xfrm>
          <a:prstGeom prst="rect">
            <a:avLst/>
          </a:prstGeom>
        </p:spPr>
      </p:pic>
      <p:pic>
        <p:nvPicPr>
          <p:cNvPr id="15" name="Graphic 14" descr="Programmer">
            <a:extLst>
              <a:ext uri="{FF2B5EF4-FFF2-40B4-BE49-F238E27FC236}">
                <a16:creationId xmlns:a16="http://schemas.microsoft.com/office/drawing/2014/main" id="{483F4AD3-955E-44EC-B094-C7CC9B67BB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35842" y="1095787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BA78607-806F-44BC-BE38-9C60DE44EA44}"/>
              </a:ext>
            </a:extLst>
          </p:cNvPr>
          <p:cNvSpPr txBox="1"/>
          <p:nvPr/>
        </p:nvSpPr>
        <p:spPr>
          <a:xfrm>
            <a:off x="4915418" y="2529268"/>
            <a:ext cx="1089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BDD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CBF50-7A9F-463E-8550-69036467D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7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E79F2F-FEE9-4C11-A082-C02A8E19A49E}"/>
              </a:ext>
            </a:extLst>
          </p:cNvPr>
          <p:cNvSpPr txBox="1"/>
          <p:nvPr/>
        </p:nvSpPr>
        <p:spPr>
          <a:xfrm>
            <a:off x="815546" y="623666"/>
            <a:ext cx="3746157" cy="1013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736A05-EBA6-4CDC-A093-6F826993BB68}"/>
              </a:ext>
            </a:extLst>
          </p:cNvPr>
          <p:cNvSpPr txBox="1"/>
          <p:nvPr/>
        </p:nvSpPr>
        <p:spPr>
          <a:xfrm>
            <a:off x="1025611" y="486792"/>
            <a:ext cx="100295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</a:t>
            </a:r>
            <a:r>
              <a:rPr lang="en-US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.Feature </a:t>
            </a:r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Files and 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Code </a:t>
            </a:r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 Semantic Similarity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AB9652-0F7A-44D2-8A4C-50735FF5B334}"/>
              </a:ext>
            </a:extLst>
          </p:cNvPr>
          <p:cNvSpPr txBox="1"/>
          <p:nvPr/>
        </p:nvSpPr>
        <p:spPr>
          <a:xfrm>
            <a:off x="738927" y="1743658"/>
            <a:ext cx="5016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Characteristics of </a:t>
            </a:r>
            <a:r>
              <a:rPr lang="en-US" sz="2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.Feature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54241E-10BA-43CE-9B18-E4049A99460C}"/>
              </a:ext>
            </a:extLst>
          </p:cNvPr>
          <p:cNvSpPr txBox="1"/>
          <p:nvPr/>
        </p:nvSpPr>
        <p:spPr>
          <a:xfrm>
            <a:off x="5925614" y="1743072"/>
            <a:ext cx="5428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Characteristics of </a:t>
            </a:r>
            <a:r>
              <a:rPr lang="en-US" sz="2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Code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Files</a:t>
            </a:r>
          </a:p>
        </p:txBody>
      </p:sp>
      <p:pic>
        <p:nvPicPr>
          <p:cNvPr id="18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0D7AB2-8B03-4DB6-BB69-1B3E076D9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58" y="3289058"/>
            <a:ext cx="3987038" cy="2346610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147642-6287-469D-8D28-CD19FC9BA2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49" b="14137"/>
          <a:stretch/>
        </p:blipFill>
        <p:spPr>
          <a:xfrm>
            <a:off x="5755771" y="2272329"/>
            <a:ext cx="5455930" cy="404834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0C5137-58A0-4C56-9D4C-7C9563EE13F5}"/>
              </a:ext>
            </a:extLst>
          </p:cNvPr>
          <p:cNvCxnSpPr/>
          <p:nvPr/>
        </p:nvCxnSpPr>
        <p:spPr>
          <a:xfrm>
            <a:off x="738928" y="3702205"/>
            <a:ext cx="93519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2AE8256-2842-4E7B-9978-DA1258F48633}"/>
              </a:ext>
            </a:extLst>
          </p:cNvPr>
          <p:cNvCxnSpPr/>
          <p:nvPr/>
        </p:nvCxnSpPr>
        <p:spPr>
          <a:xfrm>
            <a:off x="2244023" y="3945486"/>
            <a:ext cx="93519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B8677A4-D366-437A-8C61-B29E56750D89}"/>
              </a:ext>
            </a:extLst>
          </p:cNvPr>
          <p:cNvSpPr/>
          <p:nvPr/>
        </p:nvSpPr>
        <p:spPr>
          <a:xfrm>
            <a:off x="2244023" y="4000311"/>
            <a:ext cx="935195" cy="372703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Noun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A3F4F8B-E29C-497E-8540-020CD812D795}"/>
              </a:ext>
            </a:extLst>
          </p:cNvPr>
          <p:cNvSpPr/>
          <p:nvPr/>
        </p:nvSpPr>
        <p:spPr>
          <a:xfrm>
            <a:off x="738927" y="3764080"/>
            <a:ext cx="935195" cy="372703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A5B449E-8C24-4F8D-80A5-BD7DB3B24ED2}"/>
              </a:ext>
            </a:extLst>
          </p:cNvPr>
          <p:cNvCxnSpPr/>
          <p:nvPr/>
        </p:nvCxnSpPr>
        <p:spPr>
          <a:xfrm>
            <a:off x="1479378" y="4609246"/>
            <a:ext cx="93519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45D55AE-E590-4339-A003-4F0EE90ED1F7}"/>
              </a:ext>
            </a:extLst>
          </p:cNvPr>
          <p:cNvSpPr/>
          <p:nvPr/>
        </p:nvSpPr>
        <p:spPr>
          <a:xfrm>
            <a:off x="1479377" y="4682054"/>
            <a:ext cx="935195" cy="372703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Verb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5D7BF2C-488F-4901-BB0B-DC9CB3E849F0}"/>
              </a:ext>
            </a:extLst>
          </p:cNvPr>
          <p:cNvCxnSpPr/>
          <p:nvPr/>
        </p:nvCxnSpPr>
        <p:spPr>
          <a:xfrm>
            <a:off x="7020782" y="2563975"/>
            <a:ext cx="93519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6DFDAF0-3051-425C-990A-FCADF5369CBA}"/>
              </a:ext>
            </a:extLst>
          </p:cNvPr>
          <p:cNvSpPr/>
          <p:nvPr/>
        </p:nvSpPr>
        <p:spPr>
          <a:xfrm>
            <a:off x="6665801" y="2612038"/>
            <a:ext cx="1744076" cy="387835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 Name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A5FADCE-8F35-44BA-9F7F-7149F7119FCF}"/>
              </a:ext>
            </a:extLst>
          </p:cNvPr>
          <p:cNvCxnSpPr/>
          <p:nvPr/>
        </p:nvCxnSpPr>
        <p:spPr>
          <a:xfrm>
            <a:off x="6666555" y="3598964"/>
            <a:ext cx="93519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86B4412-BDB1-443D-8D95-89048A09B839}"/>
              </a:ext>
            </a:extLst>
          </p:cNvPr>
          <p:cNvSpPr/>
          <p:nvPr/>
        </p:nvSpPr>
        <p:spPr>
          <a:xfrm>
            <a:off x="6278121" y="3677997"/>
            <a:ext cx="1744076" cy="387835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Variable Name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408140F-D163-46C1-A51F-C800D6F67B90}"/>
              </a:ext>
            </a:extLst>
          </p:cNvPr>
          <p:cNvCxnSpPr/>
          <p:nvPr/>
        </p:nvCxnSpPr>
        <p:spPr>
          <a:xfrm>
            <a:off x="6278121" y="5708627"/>
            <a:ext cx="93519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985843B-C841-4FDA-8344-0AEF9C2CE3EE}"/>
              </a:ext>
            </a:extLst>
          </p:cNvPr>
          <p:cNvSpPr/>
          <p:nvPr/>
        </p:nvSpPr>
        <p:spPr>
          <a:xfrm>
            <a:off x="5889687" y="5787660"/>
            <a:ext cx="1744076" cy="387835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Java Terms</a:t>
            </a:r>
          </a:p>
        </p:txBody>
      </p:sp>
      <p:sp>
        <p:nvSpPr>
          <p:cNvPr id="31" name="Multiplication Sign 30">
            <a:extLst>
              <a:ext uri="{FF2B5EF4-FFF2-40B4-BE49-F238E27FC236}">
                <a16:creationId xmlns:a16="http://schemas.microsoft.com/office/drawing/2014/main" id="{9C0FC444-17B5-4708-8FEA-3479D2F68C3F}"/>
              </a:ext>
            </a:extLst>
          </p:cNvPr>
          <p:cNvSpPr/>
          <p:nvPr/>
        </p:nvSpPr>
        <p:spPr>
          <a:xfrm>
            <a:off x="873494" y="3179014"/>
            <a:ext cx="605883" cy="5909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ultiplication Sign 31">
            <a:extLst>
              <a:ext uri="{FF2B5EF4-FFF2-40B4-BE49-F238E27FC236}">
                <a16:creationId xmlns:a16="http://schemas.microsoft.com/office/drawing/2014/main" id="{A8293B9B-23DF-47A0-96C3-272F0A80BB4E}"/>
              </a:ext>
            </a:extLst>
          </p:cNvPr>
          <p:cNvSpPr/>
          <p:nvPr/>
        </p:nvSpPr>
        <p:spPr>
          <a:xfrm>
            <a:off x="6414899" y="5176793"/>
            <a:ext cx="605883" cy="5909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17F0D1F-7D06-40A2-95D9-9C41D424C104}"/>
              </a:ext>
            </a:extLst>
          </p:cNvPr>
          <p:cNvCxnSpPr>
            <a:cxnSpLocks/>
          </p:cNvCxnSpPr>
          <p:nvPr/>
        </p:nvCxnSpPr>
        <p:spPr>
          <a:xfrm flipV="1">
            <a:off x="2584152" y="2832412"/>
            <a:ext cx="3995068" cy="175871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228CB2E-72E6-4061-AB47-36F8DBE8CD4C}"/>
              </a:ext>
            </a:extLst>
          </p:cNvPr>
          <p:cNvCxnSpPr>
            <a:cxnSpLocks/>
          </p:cNvCxnSpPr>
          <p:nvPr/>
        </p:nvCxnSpPr>
        <p:spPr>
          <a:xfrm flipV="1">
            <a:off x="3247348" y="3429000"/>
            <a:ext cx="3331872" cy="442914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7BBC5F0-B9AF-4844-8269-5C4EBD5A5C03}"/>
              </a:ext>
            </a:extLst>
          </p:cNvPr>
          <p:cNvCxnSpPr/>
          <p:nvPr/>
        </p:nvCxnSpPr>
        <p:spPr>
          <a:xfrm>
            <a:off x="2279736" y="5580843"/>
            <a:ext cx="93519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EDEDAD1-C6CD-40D0-A8FA-C6BA02DD2C6A}"/>
              </a:ext>
            </a:extLst>
          </p:cNvPr>
          <p:cNvSpPr/>
          <p:nvPr/>
        </p:nvSpPr>
        <p:spPr>
          <a:xfrm>
            <a:off x="2044940" y="5647095"/>
            <a:ext cx="1411318" cy="317879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Proposition</a:t>
            </a:r>
          </a:p>
        </p:txBody>
      </p:sp>
      <p:sp>
        <p:nvSpPr>
          <p:cNvPr id="35" name="Multiplication Sign 34">
            <a:extLst>
              <a:ext uri="{FF2B5EF4-FFF2-40B4-BE49-F238E27FC236}">
                <a16:creationId xmlns:a16="http://schemas.microsoft.com/office/drawing/2014/main" id="{FD153A53-6AC4-4765-86DA-00BADFC117E9}"/>
              </a:ext>
            </a:extLst>
          </p:cNvPr>
          <p:cNvSpPr/>
          <p:nvPr/>
        </p:nvSpPr>
        <p:spPr>
          <a:xfrm>
            <a:off x="2414572" y="5081710"/>
            <a:ext cx="605883" cy="5909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245BE5-7EAF-4413-BCD6-CA20D1FAA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 animBg="1"/>
      <p:bldP spid="23" grpId="0" animBg="1"/>
      <p:bldP spid="25" grpId="0" animBg="1"/>
      <p:bldP spid="27" grpId="0" animBg="1"/>
      <p:bldP spid="29" grpId="0" animBg="1"/>
      <p:bldP spid="31" grpId="0" animBg="1"/>
      <p:bldP spid="32" grpId="0" animBg="1"/>
      <p:bldP spid="34" grpId="0" animBg="1"/>
      <p:bldP spid="3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0AF3C-DD6B-4976-9E80-535D1DE78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Analysis of Links in the Sample</a:t>
            </a:r>
            <a:endParaRPr lang="en-US" sz="4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12E55-D7F1-4FE0-9A9B-66E3F8A57E42}"/>
              </a:ext>
            </a:extLst>
          </p:cNvPr>
          <p:cNvSpPr txBox="1"/>
          <p:nvPr/>
        </p:nvSpPr>
        <p:spPr>
          <a:xfrm>
            <a:off x="149111" y="1591268"/>
            <a:ext cx="6481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Manual Analysis Sample size of 451.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D12DCA-B370-49B7-A003-A2C2DE0A567D}"/>
              </a:ext>
            </a:extLst>
          </p:cNvPr>
          <p:cNvSpPr/>
          <p:nvPr/>
        </p:nvSpPr>
        <p:spPr>
          <a:xfrm>
            <a:off x="913983" y="2916127"/>
            <a:ext cx="51820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360 co-changing work items actually linked together.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918825-2303-4DD0-B25F-778A5E782D37}"/>
              </a:ext>
            </a:extLst>
          </p:cNvPr>
          <p:cNvSpPr/>
          <p:nvPr/>
        </p:nvSpPr>
        <p:spPr>
          <a:xfrm>
            <a:off x="1075263" y="4749567"/>
            <a:ext cx="478863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80% agreement rate after inspection by another author.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B57C04F1-E5C6-408B-8D85-593E35FCA9C8}"/>
              </a:ext>
            </a:extLst>
          </p:cNvPr>
          <p:cNvSpPr/>
          <p:nvPr/>
        </p:nvSpPr>
        <p:spPr>
          <a:xfrm rot="16200000">
            <a:off x="3123495" y="2313815"/>
            <a:ext cx="646330" cy="42283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9EBA4402-39B3-4D2E-B91C-C105217CC7C2}"/>
              </a:ext>
            </a:extLst>
          </p:cNvPr>
          <p:cNvSpPr/>
          <p:nvPr/>
        </p:nvSpPr>
        <p:spPr>
          <a:xfrm rot="16200000">
            <a:off x="3118056" y="4259895"/>
            <a:ext cx="646330" cy="42283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D8C844-566C-4FA6-AC43-790762A2AAB2}"/>
              </a:ext>
            </a:extLst>
          </p:cNvPr>
          <p:cNvSpPr txBox="1"/>
          <p:nvPr/>
        </p:nvSpPr>
        <p:spPr>
          <a:xfrm>
            <a:off x="6153099" y="2646533"/>
            <a:ext cx="4312508" cy="258532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Calibri" panose="020F0502020204030204" pitchFamily="34" charset="0"/>
                <a:cs typeface="Calibri" panose="020F0502020204030204" pitchFamily="34" charset="0"/>
              </a:rPr>
              <a:t>Our Approach Yields</a:t>
            </a:r>
          </a:p>
          <a:p>
            <a:r>
              <a:rPr lang="en-US" sz="5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79% Accuracy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A2CF45-C21E-44BC-AA4E-F4AC186C9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 animBg="1"/>
      <p:bldP spid="11" grpId="0" animBg="1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CF6E8-F6E1-45D7-8FEF-F007D3DF7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Modify .Feature Files to 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Maximize</a:t>
            </a:r>
            <a:r>
              <a:rPr lang="en-US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BDD</a:t>
            </a:r>
            <a:r>
              <a:rPr lang="en-US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Advantages When…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091AEC-404B-4D13-84A9-9E82B8C28E4A}"/>
              </a:ext>
            </a:extLst>
          </p:cNvPr>
          <p:cNvSpPr txBox="1"/>
          <p:nvPr/>
        </p:nvSpPr>
        <p:spPr>
          <a:xfrm>
            <a:off x="2117954" y="1800616"/>
            <a:ext cx="29616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Adding and renaming test files</a:t>
            </a:r>
          </a:p>
          <a:p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B3AA67-C781-4591-9778-C6B549296B62}"/>
              </a:ext>
            </a:extLst>
          </p:cNvPr>
          <p:cNvSpPr txBox="1"/>
          <p:nvPr/>
        </p:nvSpPr>
        <p:spPr>
          <a:xfrm>
            <a:off x="2146301" y="2836048"/>
            <a:ext cx="29616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Modifying all other files</a:t>
            </a:r>
          </a:p>
          <a:p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F7688B-2792-4118-9F7A-E7A39C3F9743}"/>
              </a:ext>
            </a:extLst>
          </p:cNvPr>
          <p:cNvSpPr txBox="1"/>
          <p:nvPr/>
        </p:nvSpPr>
        <p:spPr>
          <a:xfrm>
            <a:off x="2167265" y="3970872"/>
            <a:ext cx="321056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Deleting source code </a:t>
            </a:r>
          </a:p>
          <a:p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80097F0-174A-4BF1-A5F3-6BFB6AF56490}"/>
              </a:ext>
            </a:extLst>
          </p:cNvPr>
          <p:cNvSpPr/>
          <p:nvPr/>
        </p:nvSpPr>
        <p:spPr>
          <a:xfrm>
            <a:off x="6353012" y="2985190"/>
            <a:ext cx="1709731" cy="6165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5D067C-D858-4512-822C-78D51FA2036B}"/>
              </a:ext>
            </a:extLst>
          </p:cNvPr>
          <p:cNvSpPr txBox="1"/>
          <p:nvPr/>
        </p:nvSpPr>
        <p:spPr>
          <a:xfrm>
            <a:off x="8255943" y="3031867"/>
            <a:ext cx="4785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Modify </a:t>
            </a:r>
            <a:r>
              <a:rPr lang="en-US" sz="2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.feature </a:t>
            </a:r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files!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39A3A-541B-4347-B9CB-23E7CAAB3283}"/>
              </a:ext>
            </a:extLst>
          </p:cNvPr>
          <p:cNvSpPr txBox="1"/>
          <p:nvPr/>
        </p:nvSpPr>
        <p:spPr>
          <a:xfrm>
            <a:off x="5107941" y="2066340"/>
            <a:ext cx="553443" cy="41309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0" name="Graphic 19" descr="Checklist">
            <a:extLst>
              <a:ext uri="{FF2B5EF4-FFF2-40B4-BE49-F238E27FC236}">
                <a16:creationId xmlns:a16="http://schemas.microsoft.com/office/drawing/2014/main" id="{AFF8A1E8-9A09-409F-A8F6-BF4E04BB8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6186" y="1989554"/>
            <a:ext cx="914400" cy="914400"/>
          </a:xfrm>
          <a:prstGeom prst="rect">
            <a:avLst/>
          </a:prstGeom>
        </p:spPr>
      </p:pic>
      <p:pic>
        <p:nvPicPr>
          <p:cNvPr id="10" name="Graphic 9" descr="Pencil">
            <a:extLst>
              <a:ext uri="{FF2B5EF4-FFF2-40B4-BE49-F238E27FC236}">
                <a16:creationId xmlns:a16="http://schemas.microsoft.com/office/drawing/2014/main" id="{AAD2DFB6-3D19-437D-A3E8-E51931F1E4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677" y="1812276"/>
            <a:ext cx="914400" cy="914400"/>
          </a:xfrm>
          <a:prstGeom prst="rect">
            <a:avLst/>
          </a:prstGeom>
        </p:spPr>
      </p:pic>
      <p:pic>
        <p:nvPicPr>
          <p:cNvPr id="18" name="Graphic 17" descr="Eraser">
            <a:extLst>
              <a:ext uri="{FF2B5EF4-FFF2-40B4-BE49-F238E27FC236}">
                <a16:creationId xmlns:a16="http://schemas.microsoft.com/office/drawing/2014/main" id="{32DD7BE8-DE08-403B-AA8A-AEFEDAF339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31901" y="3763843"/>
            <a:ext cx="914400" cy="914400"/>
          </a:xfrm>
          <a:prstGeom prst="rect">
            <a:avLst/>
          </a:prstGeom>
        </p:spPr>
      </p:pic>
      <p:pic>
        <p:nvPicPr>
          <p:cNvPr id="23" name="Graphic 22" descr="Scissors">
            <a:extLst>
              <a:ext uri="{FF2B5EF4-FFF2-40B4-BE49-F238E27FC236}">
                <a16:creationId xmlns:a16="http://schemas.microsoft.com/office/drawing/2014/main" id="{471FD7FA-AF8B-4DCD-A2F0-C1FED89A32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31901" y="2763133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3BB8D20-0749-4BBF-BB40-BE0BF082F1AF}"/>
              </a:ext>
            </a:extLst>
          </p:cNvPr>
          <p:cNvSpPr txBox="1"/>
          <p:nvPr/>
        </p:nvSpPr>
        <p:spPr>
          <a:xfrm>
            <a:off x="5101103" y="3086930"/>
            <a:ext cx="553443" cy="41309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B6428E-E57C-4FE1-9CD4-80A7F7F524FF}"/>
              </a:ext>
            </a:extLst>
          </p:cNvPr>
          <p:cNvSpPr txBox="1"/>
          <p:nvPr/>
        </p:nvSpPr>
        <p:spPr>
          <a:xfrm>
            <a:off x="5124703" y="4221043"/>
            <a:ext cx="553443" cy="41309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7A80939-00E4-43EB-BE4E-EA9AAF196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23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EA872E-7F5E-4AE4-A7D4-3101CDA368A6}"/>
              </a:ext>
            </a:extLst>
          </p:cNvPr>
          <p:cNvSpPr txBox="1"/>
          <p:nvPr/>
        </p:nvSpPr>
        <p:spPr>
          <a:xfrm>
            <a:off x="2665488" y="5172353"/>
            <a:ext cx="27123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Published at MSR 2019 as: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6BA1F7-4F3C-4582-BF09-0CBD1B1473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27855" y="4435071"/>
            <a:ext cx="5581675" cy="193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8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866E6-8099-4665-9F5D-642F9DF6F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077" y="307927"/>
            <a:ext cx="4858779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Questions in Software Documents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DDA0DD-789B-48E9-96E8-FFC9762E0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24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E3CAD96-69EA-4961-B812-582AE1A83F70}"/>
              </a:ext>
            </a:extLst>
          </p:cNvPr>
          <p:cNvSpPr txBox="1">
            <a:spLocks/>
          </p:cNvSpPr>
          <p:nvPr/>
        </p:nvSpPr>
        <p:spPr>
          <a:xfrm>
            <a:off x="5916167" y="1690688"/>
            <a:ext cx="5903710" cy="808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  <a:defRPr/>
            </a:pPr>
            <a:r>
              <a:rPr lang="en-US" sz="2400" dirty="0"/>
              <a:t>Do software teams care about </a:t>
            </a:r>
            <a:r>
              <a:rPr lang="en-US" sz="2400" b="1" dirty="0"/>
              <a:t>release documentation?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04A353-93D8-4603-B2E9-7C39F7442D90}"/>
              </a:ext>
            </a:extLst>
          </p:cNvPr>
          <p:cNvSpPr txBox="1"/>
          <p:nvPr/>
        </p:nvSpPr>
        <p:spPr>
          <a:xfrm>
            <a:off x="5916167" y="3138179"/>
            <a:ext cx="55796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  <a:defRPr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Do release notes affect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user decisions?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088B9A-DBA4-4C06-8CE4-8225A65821F9}"/>
              </a:ext>
            </a:extLst>
          </p:cNvPr>
          <p:cNvSpPr txBox="1"/>
          <p:nvPr/>
        </p:nvSpPr>
        <p:spPr>
          <a:xfrm>
            <a:off x="5916167" y="4480569"/>
            <a:ext cx="57585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  <a:defRPr/>
            </a:pPr>
            <a:endParaRPr lang="en-US" sz="24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 startAt="3"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software documentation and source code be 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traced</a:t>
            </a: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automatically?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43C039-8577-41EA-900E-5C74A8B3E0B9}"/>
              </a:ext>
            </a:extLst>
          </p:cNvPr>
          <p:cNvSpPr txBox="1">
            <a:spLocks/>
          </p:cNvSpPr>
          <p:nvPr/>
        </p:nvSpPr>
        <p:spPr>
          <a:xfrm>
            <a:off x="4257582" y="3987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E9125CE-9ED9-4D9D-BF85-8FF161473C47}"/>
              </a:ext>
            </a:extLst>
          </p:cNvPr>
          <p:cNvSpPr txBox="1">
            <a:spLocks/>
          </p:cNvSpPr>
          <p:nvPr/>
        </p:nvSpPr>
        <p:spPr>
          <a:xfrm>
            <a:off x="1001829" y="307926"/>
            <a:ext cx="4235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</a:rPr>
              <a:t>Questions in Financial Documents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10D0CA0-49E7-43EE-841A-3D9F728B3FD4}"/>
              </a:ext>
            </a:extLst>
          </p:cNvPr>
          <p:cNvSpPr txBox="1">
            <a:spLocks/>
          </p:cNvSpPr>
          <p:nvPr/>
        </p:nvSpPr>
        <p:spPr>
          <a:xfrm>
            <a:off x="6434746" y="2550231"/>
            <a:ext cx="2636102" cy="5087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2000" b="1" dirty="0">
                <a:solidFill>
                  <a:prstClr val="black"/>
                </a:solidFill>
              </a:rPr>
              <a:t>Yes! [EMSE’21]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0860940-771D-4081-9777-2E1711989123}"/>
              </a:ext>
            </a:extLst>
          </p:cNvPr>
          <p:cNvSpPr txBox="1">
            <a:spLocks/>
          </p:cNvSpPr>
          <p:nvPr/>
        </p:nvSpPr>
        <p:spPr>
          <a:xfrm>
            <a:off x="6434746" y="4076230"/>
            <a:ext cx="5579629" cy="48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2000" b="1" dirty="0">
                <a:solidFill>
                  <a:prstClr val="black"/>
                </a:solidFill>
              </a:rPr>
              <a:t>Yes, release notes affect how users perceive apps [EMSE’21]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1A023DA-8067-4639-8473-188B801FEDAC}"/>
              </a:ext>
            </a:extLst>
          </p:cNvPr>
          <p:cNvSpPr txBox="1">
            <a:spLocks/>
          </p:cNvSpPr>
          <p:nvPr/>
        </p:nvSpPr>
        <p:spPr>
          <a:xfrm>
            <a:off x="838200" y="1757903"/>
            <a:ext cx="4168806" cy="1517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Corporations strategize around 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quarterly earning reports.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1286E9-635B-4A5A-9CBC-609079290489}"/>
              </a:ext>
            </a:extLst>
          </p:cNvPr>
          <p:cNvSpPr txBox="1"/>
          <p:nvPr/>
        </p:nvSpPr>
        <p:spPr>
          <a:xfrm>
            <a:off x="891332" y="3200079"/>
            <a:ext cx="43463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Investors use earning reports for 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investment decisions.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B39FF0-6370-4127-A583-8D01834C9958}"/>
              </a:ext>
            </a:extLst>
          </p:cNvPr>
          <p:cNvSpPr txBox="1"/>
          <p:nvPr/>
        </p:nvSpPr>
        <p:spPr>
          <a:xfrm>
            <a:off x="891332" y="4889608"/>
            <a:ext cx="45631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Bankers/lawyers 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trace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financial documents with SEC regulations.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4979301-26C8-4662-8C19-E108B0865F5D}"/>
              </a:ext>
            </a:extLst>
          </p:cNvPr>
          <p:cNvSpPr txBox="1">
            <a:spLocks/>
          </p:cNvSpPr>
          <p:nvPr/>
        </p:nvSpPr>
        <p:spPr>
          <a:xfrm>
            <a:off x="6434746" y="5760096"/>
            <a:ext cx="5302826" cy="48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2000" b="1" dirty="0">
                <a:solidFill>
                  <a:prstClr val="black"/>
                </a:solidFill>
              </a:rPr>
              <a:t>In certain testing strategies using constrained grammar [MSR’19]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642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E215AC-3FBC-49A5-993D-674279DAB2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4" t="909" r="9645" b="1854"/>
          <a:stretch/>
        </p:blipFill>
        <p:spPr>
          <a:xfrm>
            <a:off x="996315" y="1094590"/>
            <a:ext cx="3369135" cy="31604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524CF6-EE58-4302-BA97-860BD6622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699" y="137629"/>
            <a:ext cx="7047360" cy="23704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735C23-2AF7-4865-8991-AEE4718EB4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998" b="3375"/>
          <a:stretch/>
        </p:blipFill>
        <p:spPr>
          <a:xfrm>
            <a:off x="904875" y="4212336"/>
            <a:ext cx="3797338" cy="20821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A32742-3470-4F21-B09B-77B13B427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5828" y="2867476"/>
            <a:ext cx="3369135" cy="30944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AF2FC1-E84B-4B13-B4B4-7E56486930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750" t="2709" r="7888" b="15666"/>
          <a:stretch/>
        </p:blipFill>
        <p:spPr>
          <a:xfrm>
            <a:off x="8114714" y="2867084"/>
            <a:ext cx="3767345" cy="3094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AAC5F9-B3A1-4D2C-879F-630B047E8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07124"/>
            <a:ext cx="7957185" cy="91287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sz="4000" b="1" dirty="0">
                <a:solidFill>
                  <a:srgbClr val="C00000"/>
                </a:solidFill>
                <a:effectLst>
                  <a:reflection blurRad="292100" stA="45000" endPos="19000" dir="5400000" sy="-100000" algn="bl" rotWithShape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Done?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56D25-C705-4E91-BE60-8B9D27AF2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7998442-DCDF-4622-933A-F9895919A1C1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01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ext, wall, person, indoor&#10;&#10;Description automatically generated">
            <a:extLst>
              <a:ext uri="{FF2B5EF4-FFF2-40B4-BE49-F238E27FC236}">
                <a16:creationId xmlns:a16="http://schemas.microsoft.com/office/drawing/2014/main" id="{CD598C52-6C0A-49C3-B31E-2FEF853BD0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349" y="3835508"/>
            <a:ext cx="4973257" cy="279975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56D25-C705-4E91-BE60-8B9D27AF2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26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06B60D1-BA87-43F5-9CD8-FD2A263E8F53}"/>
              </a:ext>
            </a:extLst>
          </p:cNvPr>
          <p:cNvSpPr txBox="1">
            <a:spLocks/>
          </p:cNvSpPr>
          <p:nvPr/>
        </p:nvSpPr>
        <p:spPr>
          <a:xfrm>
            <a:off x="1386846" y="4647276"/>
            <a:ext cx="4478079" cy="983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b="1" dirty="0"/>
              <a:t>Just when I thought I was out…</a:t>
            </a:r>
          </a:p>
          <a:p>
            <a:pPr marL="0" indent="0">
              <a:buNone/>
            </a:pPr>
            <a:r>
              <a:rPr lang="en-CA" b="1" dirty="0"/>
              <a:t>They pull me back in [Pacino90]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0318F6-0352-4E06-BFCE-BC6EAE285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262" y="1221215"/>
            <a:ext cx="8071938" cy="2421582"/>
          </a:xfrm>
          <a:prstGeom prst="rect">
            <a:avLst/>
          </a:prstGeom>
        </p:spPr>
      </p:pic>
      <p:pic>
        <p:nvPicPr>
          <p:cNvPr id="9" name="Graphic 8" descr="Duck outline">
            <a:extLst>
              <a:ext uri="{FF2B5EF4-FFF2-40B4-BE49-F238E27FC236}">
                <a16:creationId xmlns:a16="http://schemas.microsoft.com/office/drawing/2014/main" id="{171E5032-8433-498A-AD11-63432E0F6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6595" y="441250"/>
            <a:ext cx="726835" cy="7268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AAC5F9-B3A1-4D2C-879F-630B047E8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34" y="380331"/>
            <a:ext cx="10101072" cy="983512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Claire Le     : Try SE Research at CMU!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4125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616BB1-F5C4-4034-AA42-73CF2728CE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60"/>
          <a:stretch/>
        </p:blipFill>
        <p:spPr>
          <a:xfrm>
            <a:off x="95609" y="212202"/>
            <a:ext cx="6000391" cy="32714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BF576F-23F8-4A20-856F-69598AAD9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093" y="4598"/>
            <a:ext cx="5493028" cy="33070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7E70A9-28E0-403E-9F15-C24CAAB025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075" y="3403981"/>
            <a:ext cx="5698743" cy="31790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4D8474-272C-4002-B3B0-60FD188EA2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0155" y="3263515"/>
            <a:ext cx="6077770" cy="331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3506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928F5D-70A3-46AA-92A1-8B6B84DDC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My Role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33DD41A-66EC-42C5-8EEE-AF3271752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Tracing SEC requirements with client financial statements within last 5 years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331203-1C8E-47AE-85F8-BC88DC7B51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rcRect l="3525" r="686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7BB344-887F-400A-ABF4-DF20771E2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422" y="3919103"/>
            <a:ext cx="3866829" cy="2204156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2E47572-C038-4794-99F0-BB87EB540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0FA7E-73C9-4448-A6B3-4B764DD06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3588" y="472320"/>
            <a:ext cx="1682424" cy="166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54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1EBE4-3BA6-464C-B221-8D5487131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7903"/>
            <a:ext cx="4168806" cy="151795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Corporations strategize around </a:t>
            </a:r>
            <a:r>
              <a:rPr lang="en-US" sz="2400" b="1" dirty="0"/>
              <a:t>quarterly earning reports.</a:t>
            </a:r>
            <a:r>
              <a:rPr lang="en-US" sz="2400" dirty="0"/>
              <a:t> 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DDA0DD-789B-48E9-96E8-FFC9762E0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24F0E5-1009-4A31-A8B2-3149E48B83D3}"/>
              </a:ext>
            </a:extLst>
          </p:cNvPr>
          <p:cNvSpPr txBox="1"/>
          <p:nvPr/>
        </p:nvSpPr>
        <p:spPr>
          <a:xfrm>
            <a:off x="891332" y="3200079"/>
            <a:ext cx="43463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Investors use earning reports for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investment decisions.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FAC80C-A987-4FE3-AF37-36334B8A2156}"/>
              </a:ext>
            </a:extLst>
          </p:cNvPr>
          <p:cNvSpPr txBox="1"/>
          <p:nvPr/>
        </p:nvSpPr>
        <p:spPr>
          <a:xfrm>
            <a:off x="891332" y="4889608"/>
            <a:ext cx="45631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Bankers/lawyers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trace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financial documents with SEC regulations.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43C039-8577-41EA-900E-5C74A8B3E0B9}"/>
              </a:ext>
            </a:extLst>
          </p:cNvPr>
          <p:cNvSpPr txBox="1">
            <a:spLocks/>
          </p:cNvSpPr>
          <p:nvPr/>
        </p:nvSpPr>
        <p:spPr>
          <a:xfrm>
            <a:off x="4257582" y="3987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BF85A5E-E66E-4CFB-893E-E754BCC38E7A}"/>
              </a:ext>
            </a:extLst>
          </p:cNvPr>
          <p:cNvSpPr txBox="1">
            <a:spLocks/>
          </p:cNvSpPr>
          <p:nvPr/>
        </p:nvSpPr>
        <p:spPr>
          <a:xfrm>
            <a:off x="1001828" y="307926"/>
            <a:ext cx="50941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Questions in Financial Documents</a:t>
            </a:r>
          </a:p>
        </p:txBody>
      </p:sp>
    </p:spTree>
    <p:extLst>
      <p:ext uri="{BB962C8B-B14F-4D97-AF65-F5344CB8AC3E}">
        <p14:creationId xmlns:p14="http://schemas.microsoft.com/office/powerpoint/2010/main" val="389072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DDA0DD-789B-48E9-96E8-FFC9762E0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5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E3CAD96-69EA-4961-B812-582AE1A83F70}"/>
              </a:ext>
            </a:extLst>
          </p:cNvPr>
          <p:cNvSpPr txBox="1">
            <a:spLocks/>
          </p:cNvSpPr>
          <p:nvPr/>
        </p:nvSpPr>
        <p:spPr>
          <a:xfrm>
            <a:off x="5916167" y="1690688"/>
            <a:ext cx="5903710" cy="1513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  <a:defRPr/>
            </a:pPr>
            <a:r>
              <a:rPr lang="en-US" sz="2400" dirty="0">
                <a:solidFill>
                  <a:prstClr val="black"/>
                </a:solidFill>
              </a:rPr>
              <a:t>Do software teams care about </a:t>
            </a:r>
            <a:r>
              <a:rPr lang="en-US" sz="2400" b="1" dirty="0">
                <a:solidFill>
                  <a:prstClr val="black"/>
                </a:solidFill>
              </a:rPr>
              <a:t>release documentation</a:t>
            </a:r>
            <a:r>
              <a:rPr lang="en-US" sz="2400" dirty="0">
                <a:solidFill>
                  <a:prstClr val="black"/>
                </a:solidFill>
              </a:rPr>
              <a:t>?</a:t>
            </a: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</a:rPr>
              <a:t>How do software developers write release documentation?</a:t>
            </a:r>
          </a:p>
          <a:p>
            <a:pPr marL="457200" lvl="1" indent="0">
              <a:buNone/>
              <a:defRPr/>
            </a:pPr>
            <a:endParaRPr lang="en-US" dirty="0">
              <a:solidFill>
                <a:prstClr val="black"/>
              </a:solidFill>
            </a:endParaRPr>
          </a:p>
          <a:p>
            <a:pPr marL="514350" indent="-514350">
              <a:buFont typeface="+mj-lt"/>
              <a:buAutoNum type="arabicPeriod"/>
              <a:defRPr/>
            </a:pPr>
            <a:endParaRPr lang="en-US" sz="2400" dirty="0">
              <a:solidFill>
                <a:prstClr val="black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04A353-93D8-4603-B2E9-7C39F7442D90}"/>
              </a:ext>
            </a:extLst>
          </p:cNvPr>
          <p:cNvSpPr txBox="1"/>
          <p:nvPr/>
        </p:nvSpPr>
        <p:spPr>
          <a:xfrm>
            <a:off x="5916167" y="3238373"/>
            <a:ext cx="55796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release notes affect 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 decisions</a:t>
            </a: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088B9A-DBA4-4C06-8CE4-8225A65821F9}"/>
              </a:ext>
            </a:extLst>
          </p:cNvPr>
          <p:cNvSpPr txBox="1"/>
          <p:nvPr/>
        </p:nvSpPr>
        <p:spPr>
          <a:xfrm>
            <a:off x="5916165" y="4496085"/>
            <a:ext cx="55796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  <a:defRPr/>
            </a:pPr>
            <a:endParaRPr lang="en-US" sz="24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 startAt="3"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software documentation and source code be 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traced</a:t>
            </a: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automatically?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43C039-8577-41EA-900E-5C74A8B3E0B9}"/>
              </a:ext>
            </a:extLst>
          </p:cNvPr>
          <p:cNvSpPr txBox="1">
            <a:spLocks/>
          </p:cNvSpPr>
          <p:nvPr/>
        </p:nvSpPr>
        <p:spPr>
          <a:xfrm>
            <a:off x="4257582" y="3987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E9125CE-9ED9-4D9D-BF85-8FF161473C47}"/>
              </a:ext>
            </a:extLst>
          </p:cNvPr>
          <p:cNvSpPr txBox="1">
            <a:spLocks/>
          </p:cNvSpPr>
          <p:nvPr/>
        </p:nvSpPr>
        <p:spPr>
          <a:xfrm>
            <a:off x="1001828" y="307926"/>
            <a:ext cx="48587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Questions in Financial Documents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1178075-B2C9-4B46-B98C-3677FF2F41F7}"/>
              </a:ext>
            </a:extLst>
          </p:cNvPr>
          <p:cNvSpPr txBox="1">
            <a:spLocks/>
          </p:cNvSpPr>
          <p:nvPr/>
        </p:nvSpPr>
        <p:spPr>
          <a:xfrm>
            <a:off x="838200" y="1757903"/>
            <a:ext cx="4168806" cy="1517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400" dirty="0"/>
              <a:t>Corporations strategize around </a:t>
            </a:r>
            <a:r>
              <a:rPr lang="en-US" sz="2400" b="1" dirty="0"/>
              <a:t>quarterly earning reports.</a:t>
            </a:r>
            <a:r>
              <a:rPr lang="en-US" sz="2400" dirty="0"/>
              <a:t> </a:t>
            </a:r>
          </a:p>
          <a:p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99B7B0-7717-4F53-9251-3F0B111B2EF2}"/>
              </a:ext>
            </a:extLst>
          </p:cNvPr>
          <p:cNvSpPr txBox="1"/>
          <p:nvPr/>
        </p:nvSpPr>
        <p:spPr>
          <a:xfrm>
            <a:off x="891332" y="3200079"/>
            <a:ext cx="43463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Investors use earning reports for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investment decisions.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0B7303-DCD8-4FE6-8963-244318E50BE1}"/>
              </a:ext>
            </a:extLst>
          </p:cNvPr>
          <p:cNvSpPr txBox="1"/>
          <p:nvPr/>
        </p:nvSpPr>
        <p:spPr>
          <a:xfrm>
            <a:off x="891332" y="4889608"/>
            <a:ext cx="45631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Bankers/lawyers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trace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financial documents with SEC regulations.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9B522ED-AEF9-4F17-9C17-121055229E38}"/>
              </a:ext>
            </a:extLst>
          </p:cNvPr>
          <p:cNvSpPr txBox="1">
            <a:spLocks/>
          </p:cNvSpPr>
          <p:nvPr/>
        </p:nvSpPr>
        <p:spPr>
          <a:xfrm>
            <a:off x="6562077" y="307927"/>
            <a:ext cx="48587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</a:rPr>
              <a:t>Questions in Software Documents</a:t>
            </a:r>
          </a:p>
        </p:txBody>
      </p:sp>
    </p:spTree>
    <p:extLst>
      <p:ext uri="{BB962C8B-B14F-4D97-AF65-F5344CB8AC3E}">
        <p14:creationId xmlns:p14="http://schemas.microsoft.com/office/powerpoint/2010/main" val="166369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1F242B-9D5F-4262-A78B-CD135956C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8238" y="805717"/>
            <a:ext cx="5098699" cy="286179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66023-9C77-406D-845F-4243C3B62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>
                <a:latin typeface="Calibri" panose="020F0502020204030204" pitchFamily="34" charset="0"/>
                <a:cs typeface="Calibri" panose="020F0502020204030204" pitchFamily="34" charset="0"/>
              </a:rPr>
              <a:t>6</a:t>
            </a:fld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28AD78-2BB1-4F28-970F-B5A28099A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9058" y="0"/>
            <a:ext cx="1169580" cy="11298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D2AEA8-7745-4EED-8722-B18181F4FB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606" t="2370"/>
          <a:stretch/>
        </p:blipFill>
        <p:spPr>
          <a:xfrm>
            <a:off x="7122695" y="914400"/>
            <a:ext cx="4014911" cy="27939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C96FC6-710F-46D1-8AC1-5E0D08D290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9785" y="3097805"/>
            <a:ext cx="5041112" cy="325854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97914E7-199C-44F8-A686-2BDA70C2DE19}"/>
              </a:ext>
            </a:extLst>
          </p:cNvPr>
          <p:cNvSpPr txBox="1"/>
          <p:nvPr/>
        </p:nvSpPr>
        <p:spPr>
          <a:xfrm>
            <a:off x="1319785" y="405607"/>
            <a:ext cx="33302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Financial Documents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603C52-5194-4AD8-A70D-D59EE02FE5AD}"/>
              </a:ext>
            </a:extLst>
          </p:cNvPr>
          <p:cNvSpPr txBox="1"/>
          <p:nvPr/>
        </p:nvSpPr>
        <p:spPr>
          <a:xfrm>
            <a:off x="7243618" y="405607"/>
            <a:ext cx="29487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Documents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DFB9F08-EC9A-4796-AEC7-5A80C1B908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3513" y="3778994"/>
            <a:ext cx="4397432" cy="2394107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B62FF9F-3191-4496-BBCA-7E5DEE6C40F2}"/>
              </a:ext>
            </a:extLst>
          </p:cNvPr>
          <p:cNvCxnSpPr>
            <a:cxnSpLocks/>
          </p:cNvCxnSpPr>
          <p:nvPr/>
        </p:nvCxnSpPr>
        <p:spPr>
          <a:xfrm>
            <a:off x="6400635" y="2236612"/>
            <a:ext cx="6823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C2EF1B-8323-451D-9352-392BFFEFEBD1}"/>
              </a:ext>
            </a:extLst>
          </p:cNvPr>
          <p:cNvCxnSpPr>
            <a:cxnSpLocks/>
          </p:cNvCxnSpPr>
          <p:nvPr/>
        </p:nvCxnSpPr>
        <p:spPr>
          <a:xfrm flipV="1">
            <a:off x="6400635" y="4976047"/>
            <a:ext cx="6823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B1120516-4444-48E6-ACF6-7135B7AF8B3A}"/>
              </a:ext>
            </a:extLst>
          </p:cNvPr>
          <p:cNvSpPr txBox="1"/>
          <p:nvPr/>
        </p:nvSpPr>
        <p:spPr>
          <a:xfrm>
            <a:off x="194757" y="980311"/>
            <a:ext cx="109160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Earnings</a:t>
            </a:r>
            <a:r>
              <a:rPr lang="en-US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report</a:t>
            </a:r>
            <a:endParaRPr lang="en-US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AD8E574-3840-4B21-A927-CAB6510E3818}"/>
              </a:ext>
            </a:extLst>
          </p:cNvPr>
          <p:cNvSpPr txBox="1"/>
          <p:nvPr/>
        </p:nvSpPr>
        <p:spPr>
          <a:xfrm>
            <a:off x="205583" y="5264663"/>
            <a:ext cx="86349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IPO</a:t>
            </a:r>
            <a:endParaRPr lang="en-US" sz="18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forms </a:t>
            </a:r>
            <a:endParaRPr lang="en-US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B61F2A-3533-43BB-8DC4-900E967CC94B}"/>
              </a:ext>
            </a:extLst>
          </p:cNvPr>
          <p:cNvSpPr txBox="1"/>
          <p:nvPr/>
        </p:nvSpPr>
        <p:spPr>
          <a:xfrm>
            <a:off x="180170" y="4720270"/>
            <a:ext cx="1091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IBanks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B63AC41-592F-48BD-B91E-8574AF996DEB}"/>
              </a:ext>
            </a:extLst>
          </p:cNvPr>
          <p:cNvCxnSpPr>
            <a:cxnSpLocks/>
          </p:cNvCxnSpPr>
          <p:nvPr/>
        </p:nvCxnSpPr>
        <p:spPr>
          <a:xfrm>
            <a:off x="11813473" y="2553190"/>
            <a:ext cx="0" cy="17118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DB217D3-96A4-4124-B241-4C222E797569}"/>
              </a:ext>
            </a:extLst>
          </p:cNvPr>
          <p:cNvSpPr txBox="1"/>
          <p:nvPr/>
        </p:nvSpPr>
        <p:spPr>
          <a:xfrm>
            <a:off x="11338020" y="3416458"/>
            <a:ext cx="10916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??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517AFE-999F-47CF-86DA-0EF7F966A12E}"/>
              </a:ext>
            </a:extLst>
          </p:cNvPr>
          <p:cNvSpPr txBox="1"/>
          <p:nvPr/>
        </p:nvSpPr>
        <p:spPr>
          <a:xfrm>
            <a:off x="80674" y="2334997"/>
            <a:ext cx="15398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Accountants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1033EE5-432C-42D2-A3C8-C0C1F96D69FC}"/>
              </a:ext>
            </a:extLst>
          </p:cNvPr>
          <p:cNvCxnSpPr>
            <a:cxnSpLocks/>
          </p:cNvCxnSpPr>
          <p:nvPr/>
        </p:nvCxnSpPr>
        <p:spPr>
          <a:xfrm flipH="1">
            <a:off x="391287" y="2686207"/>
            <a:ext cx="63719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9BFE45C-709A-4A9F-9F1F-D9415CFC104E}"/>
              </a:ext>
            </a:extLst>
          </p:cNvPr>
          <p:cNvCxnSpPr>
            <a:cxnSpLocks/>
            <a:endCxn id="14" idx="1"/>
          </p:cNvCxnSpPr>
          <p:nvPr/>
        </p:nvCxnSpPr>
        <p:spPr>
          <a:xfrm rot="16200000" flipH="1">
            <a:off x="-169845" y="3237448"/>
            <a:ext cx="2040870" cy="93838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8D179F7-91B0-4E5D-B9D3-371147E4358B}"/>
              </a:ext>
            </a:extLst>
          </p:cNvPr>
          <p:cNvCxnSpPr>
            <a:cxnSpLocks/>
          </p:cNvCxnSpPr>
          <p:nvPr/>
        </p:nvCxnSpPr>
        <p:spPr>
          <a:xfrm>
            <a:off x="11340945" y="2536640"/>
            <a:ext cx="49741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Logo&#10;&#10;Description automatically generated with medium confidence">
            <a:extLst>
              <a:ext uri="{FF2B5EF4-FFF2-40B4-BE49-F238E27FC236}">
                <a16:creationId xmlns:a16="http://schemas.microsoft.com/office/drawing/2014/main" id="{E1C090FB-CFF9-419E-B84F-60A77D4806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40" y="3513587"/>
            <a:ext cx="438776" cy="43877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8035AA3-9572-4A0B-910E-47C560C1AF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6930" y="4027739"/>
            <a:ext cx="511547" cy="26771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AAE97B5-D254-4A62-A904-7CAB0DDE2E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807" y="4388842"/>
            <a:ext cx="859918" cy="23569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269909B-C7A4-4719-8577-B30450AB4F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287" y="1803981"/>
            <a:ext cx="637190" cy="56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95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18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DDA0DD-789B-48E9-96E8-FFC9762E0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7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E3CAD96-69EA-4961-B812-582AE1A83F70}"/>
              </a:ext>
            </a:extLst>
          </p:cNvPr>
          <p:cNvSpPr txBox="1">
            <a:spLocks/>
          </p:cNvSpPr>
          <p:nvPr/>
        </p:nvSpPr>
        <p:spPr>
          <a:xfrm>
            <a:off x="5916167" y="1690688"/>
            <a:ext cx="5903710" cy="1513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  <a:defRPr/>
            </a:pPr>
            <a:r>
              <a:rPr lang="en-US" sz="2400" dirty="0">
                <a:solidFill>
                  <a:prstClr val="black"/>
                </a:solidFill>
              </a:rPr>
              <a:t>Do software teams care about </a:t>
            </a:r>
            <a:r>
              <a:rPr lang="en-US" sz="2400" b="1" dirty="0">
                <a:solidFill>
                  <a:prstClr val="black"/>
                </a:solidFill>
              </a:rPr>
              <a:t>release documentation?</a:t>
            </a: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</a:rPr>
              <a:t>How do software developers write release documentation?</a:t>
            </a:r>
          </a:p>
          <a:p>
            <a:pPr marL="457200" lvl="1" indent="0">
              <a:buNone/>
              <a:defRPr/>
            </a:pPr>
            <a:endParaRPr lang="en-US" dirty="0">
              <a:solidFill>
                <a:prstClr val="black"/>
              </a:solidFill>
            </a:endParaRPr>
          </a:p>
          <a:p>
            <a:pPr marL="514350" indent="-514350">
              <a:buFont typeface="+mj-lt"/>
              <a:buAutoNum type="arabicPeriod"/>
              <a:defRPr/>
            </a:pPr>
            <a:endParaRPr lang="en-US" sz="2400" dirty="0">
              <a:solidFill>
                <a:prstClr val="black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04A353-93D8-4603-B2E9-7C39F7442D90}"/>
              </a:ext>
            </a:extLst>
          </p:cNvPr>
          <p:cNvSpPr txBox="1"/>
          <p:nvPr/>
        </p:nvSpPr>
        <p:spPr>
          <a:xfrm>
            <a:off x="5943898" y="3200079"/>
            <a:ext cx="55796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  <a:defRPr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Does release notes affect user decisions?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088B9A-DBA4-4C06-8CE4-8225A65821F9}"/>
              </a:ext>
            </a:extLst>
          </p:cNvPr>
          <p:cNvSpPr txBox="1"/>
          <p:nvPr/>
        </p:nvSpPr>
        <p:spPr>
          <a:xfrm>
            <a:off x="5820785" y="4567147"/>
            <a:ext cx="55796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  <a:defRPr/>
            </a:pPr>
            <a:endParaRPr lang="en-US" sz="2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 startAt="3"/>
              <a:defRPr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software documentation and source code be traced automatically?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43C039-8577-41EA-900E-5C74A8B3E0B9}"/>
              </a:ext>
            </a:extLst>
          </p:cNvPr>
          <p:cNvSpPr txBox="1">
            <a:spLocks/>
          </p:cNvSpPr>
          <p:nvPr/>
        </p:nvSpPr>
        <p:spPr>
          <a:xfrm>
            <a:off x="4257582" y="3987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7129388-0CB6-4C11-9515-A67F0304014A}"/>
              </a:ext>
            </a:extLst>
          </p:cNvPr>
          <p:cNvSpPr txBox="1">
            <a:spLocks/>
          </p:cNvSpPr>
          <p:nvPr/>
        </p:nvSpPr>
        <p:spPr>
          <a:xfrm>
            <a:off x="838200" y="1757903"/>
            <a:ext cx="4168806" cy="1517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Corporations strategize around 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quarterly earning reports.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E609EA-FCE0-4ED1-A251-62B49A99164B}"/>
              </a:ext>
            </a:extLst>
          </p:cNvPr>
          <p:cNvSpPr txBox="1"/>
          <p:nvPr/>
        </p:nvSpPr>
        <p:spPr>
          <a:xfrm>
            <a:off x="891332" y="3200079"/>
            <a:ext cx="43463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Investors use earning reports for 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investment decisions.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C5F429-D540-4A0F-9233-59437F87F3DB}"/>
              </a:ext>
            </a:extLst>
          </p:cNvPr>
          <p:cNvSpPr txBox="1"/>
          <p:nvPr/>
        </p:nvSpPr>
        <p:spPr>
          <a:xfrm>
            <a:off x="891332" y="4889608"/>
            <a:ext cx="45631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Bankers/lawyers 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trace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financial documents with SEC regulations.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153234E-9AD2-4AAE-90F9-2AD23ED62B69}"/>
              </a:ext>
            </a:extLst>
          </p:cNvPr>
          <p:cNvSpPr txBox="1">
            <a:spLocks/>
          </p:cNvSpPr>
          <p:nvPr/>
        </p:nvSpPr>
        <p:spPr>
          <a:xfrm>
            <a:off x="1001828" y="307926"/>
            <a:ext cx="48587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Questions in Financial Documents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12D1892-B685-4977-BDF4-9EA0F6F4908D}"/>
              </a:ext>
            </a:extLst>
          </p:cNvPr>
          <p:cNvSpPr txBox="1">
            <a:spLocks/>
          </p:cNvSpPr>
          <p:nvPr/>
        </p:nvSpPr>
        <p:spPr>
          <a:xfrm>
            <a:off x="6331395" y="262661"/>
            <a:ext cx="48587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</a:rPr>
              <a:t>Questions in Software Documents</a:t>
            </a:r>
          </a:p>
        </p:txBody>
      </p:sp>
    </p:spTree>
    <p:extLst>
      <p:ext uri="{BB962C8B-B14F-4D97-AF65-F5344CB8AC3E}">
        <p14:creationId xmlns:p14="http://schemas.microsoft.com/office/powerpoint/2010/main" val="687365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D8E2E-A345-4851-B429-B24EC247E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122" y="27204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Project 1: Empirical Study of Release Notes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09EEE-F650-4AB3-B847-028F74862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FA58B-0D8B-4567-BC55-8F256AC56D32}"/>
              </a:ext>
            </a:extLst>
          </p:cNvPr>
          <p:cNvSpPr txBox="1"/>
          <p:nvPr/>
        </p:nvSpPr>
        <p:spPr>
          <a:xfrm>
            <a:off x="1614515" y="5108629"/>
            <a:ext cx="901804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When you publish release notes instead of saying the blanket bug fixes, maybe you should try to make a useful statement instead. </a:t>
            </a:r>
          </a:p>
          <a:p>
            <a:pPr marL="342900" indent="-342900" algn="l"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Setting up fingerprint login should have been announced in the release</a:t>
            </a:r>
          </a:p>
          <a:p>
            <a:pPr algn="l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   notes not hidden in the options!"</a:t>
            </a:r>
          </a:p>
          <a:p>
            <a:pPr algn="l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6649CB-2C29-4E26-9BE0-281678B54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83" y="3108296"/>
            <a:ext cx="10116962" cy="19624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9EDE69-49A5-49E8-93E1-F360E33DE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683" y="1312338"/>
            <a:ext cx="5837317" cy="21166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576EB0-BA6B-43EE-9147-2C994E8FDEDF}"/>
              </a:ext>
            </a:extLst>
          </p:cNvPr>
          <p:cNvSpPr txBox="1"/>
          <p:nvPr/>
        </p:nvSpPr>
        <p:spPr>
          <a:xfrm>
            <a:off x="362799" y="5354255"/>
            <a:ext cx="10916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User Reviews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86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E2A24-54FF-414C-AD4D-65018AB23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User – Developer Dialogue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9176B91-9710-40B5-9C3D-C11AA26E9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7260" y="2160776"/>
            <a:ext cx="10317480" cy="372548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DC726-E24F-4962-9955-09A9E73D1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930D48-D97F-432A-829A-592CE8C33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154" y="453711"/>
            <a:ext cx="4370287" cy="125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933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 Presentation">
  <a:themeElements>
    <a:clrScheme name="Blank Presentation">
      <a:dk1>
        <a:srgbClr val="000000"/>
      </a:dk1>
      <a:lt1>
        <a:srgbClr val="00587B"/>
      </a:lt1>
      <a:dk2>
        <a:srgbClr val="A7A7A7"/>
      </a:dk2>
      <a:lt2>
        <a:srgbClr val="535353"/>
      </a:lt2>
      <a:accent1>
        <a:srgbClr val="9FC418"/>
      </a:accent1>
      <a:accent2>
        <a:srgbClr val="00587B"/>
      </a:accent2>
      <a:accent3>
        <a:srgbClr val="758C95"/>
      </a:accent3>
      <a:accent4>
        <a:srgbClr val="707070"/>
      </a:accent4>
      <a:accent5>
        <a:srgbClr val="008797"/>
      </a:accent5>
      <a:accent6>
        <a:srgbClr val="3A7FB7"/>
      </a:accent6>
      <a:hlink>
        <a:srgbClr val="0000FF"/>
      </a:hlink>
      <a:folHlink>
        <a:srgbClr val="FF00FF"/>
      </a:folHlink>
    </a:clrScheme>
    <a:fontScheme name="Blank Presentation">
      <a:majorFont>
        <a:latin typeface="Arial"/>
        <a:ea typeface="Arial"/>
        <a:cs typeface="Arial"/>
      </a:majorFont>
      <a:minorFont>
        <a:latin typeface="JetBrains Mono Regular"/>
        <a:ea typeface="JetBrains Mono Regular"/>
        <a:cs typeface="JetBrains Mono Regular"/>
      </a:minorFont>
    </a:fontScheme>
    <a:fmtScheme name="Blank Presenta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8" tIns="91438" rIns="91438" bIns="91438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mes Roman"/>
            <a:ea typeface="Times Roman"/>
            <a:cs typeface="Times Roman"/>
            <a:sym typeface="Times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91438" tIns="91438" rIns="91438" bIns="91438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mes Roman"/>
            <a:ea typeface="Times Roman"/>
            <a:cs typeface="Times Roman"/>
            <a:sym typeface="Times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2081</TotalTime>
  <Words>946</Words>
  <Application>Microsoft Office PowerPoint</Application>
  <PresentationFormat>Widescreen</PresentationFormat>
  <Paragraphs>180</Paragraphs>
  <Slides>27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等线</vt:lpstr>
      <vt:lpstr>等线 Light</vt:lpstr>
      <vt:lpstr>Arial</vt:lpstr>
      <vt:lpstr>Calibri</vt:lpstr>
      <vt:lpstr>Times Roman</vt:lpstr>
      <vt:lpstr>Office Theme</vt:lpstr>
      <vt:lpstr>Blank Presentation</vt:lpstr>
      <vt:lpstr>Augmenting The Readability and  Traceability of Software Documentation</vt:lpstr>
      <vt:lpstr>IPO: Initial Public Offering</vt:lpstr>
      <vt:lpstr>My Role</vt:lpstr>
      <vt:lpstr>PowerPoint Presentation</vt:lpstr>
      <vt:lpstr>PowerPoint Presentation</vt:lpstr>
      <vt:lpstr>PowerPoint Presentation</vt:lpstr>
      <vt:lpstr>PowerPoint Presentation</vt:lpstr>
      <vt:lpstr>Project 1: Empirical Study of Release Notes</vt:lpstr>
      <vt:lpstr>User – Developer Dialogue</vt:lpstr>
      <vt:lpstr>We Surveyed 102 Developers </vt:lpstr>
      <vt:lpstr>We Surveyed 102 Developers</vt:lpstr>
      <vt:lpstr>We collected data of the studied 2,232 apps over the period of three years.  We collect 70 thousand releases, 67 million user reviews and 2.9 million developer responses.</vt:lpstr>
      <vt:lpstr>We Observe 6 Release Note Patterns</vt:lpstr>
      <vt:lpstr>PowerPoint Presentation</vt:lpstr>
      <vt:lpstr>Regression Models</vt:lpstr>
      <vt:lpstr>PowerPoint Presentation</vt:lpstr>
      <vt:lpstr>PowerPoint Presentation</vt:lpstr>
      <vt:lpstr>PowerPoint Presentation</vt:lpstr>
      <vt:lpstr>PowerPoint Presentation</vt:lpstr>
      <vt:lpstr>Motivation</vt:lpstr>
      <vt:lpstr>PowerPoint Presentation</vt:lpstr>
      <vt:lpstr>Analysis of Links in the Sample</vt:lpstr>
      <vt:lpstr>Modify .Feature Files to Maximize BDD Advantages When…</vt:lpstr>
      <vt:lpstr>Questions in Software Documents</vt:lpstr>
      <vt:lpstr>Done?</vt:lpstr>
      <vt:lpstr>Claire Le     : Try SE Research at CMU!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Co-Changes between Functionality Specifications and Source Code in Behavior Driven Development</dc:title>
  <dc:creator>Aidan Yang</dc:creator>
  <cp:lastModifiedBy>Aidan Yang</cp:lastModifiedBy>
  <cp:revision>347</cp:revision>
  <dcterms:created xsi:type="dcterms:W3CDTF">2019-05-13T05:47:09Z</dcterms:created>
  <dcterms:modified xsi:type="dcterms:W3CDTF">2021-11-07T16:36:46Z</dcterms:modified>
</cp:coreProperties>
</file>